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63" r:id="rId4"/>
    <p:sldId id="261" r:id="rId5"/>
    <p:sldId id="264" r:id="rId6"/>
    <p:sldId id="271" r:id="rId7"/>
    <p:sldId id="273" r:id="rId8"/>
    <p:sldId id="274" r:id="rId9"/>
    <p:sldId id="275" r:id="rId10"/>
    <p:sldId id="277" r:id="rId11"/>
    <p:sldId id="278" r:id="rId12"/>
    <p:sldId id="272" r:id="rId13"/>
    <p:sldId id="276" r:id="rId14"/>
    <p:sldId id="279" r:id="rId15"/>
    <p:sldId id="280" r:id="rId16"/>
    <p:sldId id="266" r:id="rId17"/>
    <p:sldId id="283" r:id="rId18"/>
    <p:sldId id="286" r:id="rId19"/>
    <p:sldId id="284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83313" autoAdjust="0"/>
  </p:normalViewPr>
  <p:slideViewPr>
    <p:cSldViewPr snapToGrid="0">
      <p:cViewPr varScale="1">
        <p:scale>
          <a:sx n="113" d="100"/>
          <a:sy n="11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54A3D-9D11-4426-A826-68024A3CE91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BDD2C-C5A5-4B23-BF62-69D352A25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4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results – does not come in xlsx form –use CLI to convert it and add to </a:t>
            </a:r>
            <a:r>
              <a:rPr lang="en-US" dirty="0" err="1"/>
              <a:t>dnsdumpster</a:t>
            </a:r>
            <a:r>
              <a:rPr lang="en-US" dirty="0"/>
              <a:t>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9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an AS number?</a:t>
            </a:r>
          </a:p>
          <a:p>
            <a:r>
              <a:rPr lang="en-US" dirty="0"/>
              <a:t>- Validate login pages</a:t>
            </a:r>
          </a:p>
          <a:p>
            <a:r>
              <a:rPr lang="en-US" dirty="0"/>
              <a:t>- Keep list of software vendors</a:t>
            </a:r>
          </a:p>
          <a:p>
            <a:r>
              <a:rPr lang="en-US" dirty="0"/>
              <a:t>- Pay attention  to technologies and tags per asset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 everything we have learned – I only added information for 3 domains listed on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still haven’t answered the dreaded question – Are we vulnerable ?</a:t>
            </a:r>
          </a:p>
          <a:p>
            <a:r>
              <a:rPr lang="en-US" dirty="0"/>
              <a:t>Walk through two use cases.</a:t>
            </a:r>
          </a:p>
          <a:p>
            <a:r>
              <a:rPr lang="en-US" dirty="0"/>
              <a:t>Citrix</a:t>
            </a:r>
          </a:p>
          <a:p>
            <a:r>
              <a:rPr lang="en-US" dirty="0"/>
              <a:t>Ivanti pulse secure</a:t>
            </a:r>
          </a:p>
          <a:p>
            <a:r>
              <a:rPr lang="en-US" dirty="0"/>
              <a:t>Set up transition between what we just did with the use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2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baseline to see if you have </a:t>
            </a:r>
            <a:r>
              <a:rPr lang="en-US" dirty="0" err="1"/>
              <a:t>citrix</a:t>
            </a:r>
            <a:r>
              <a:rPr lang="en-US" dirty="0"/>
              <a:t> and/or </a:t>
            </a:r>
            <a:r>
              <a:rPr lang="en-US" dirty="0" err="1"/>
              <a:t>netscaler</a:t>
            </a:r>
            <a:r>
              <a:rPr lang="en-US" dirty="0"/>
              <a:t> anywhere on your spreadsheet</a:t>
            </a:r>
          </a:p>
          <a:p>
            <a:r>
              <a:rPr lang="en-US" dirty="0"/>
              <a:t>Check if you have received any vendors alerts or advisories</a:t>
            </a:r>
          </a:p>
          <a:p>
            <a:r>
              <a:rPr lang="en-US" dirty="0"/>
              <a:t>Check other collection sources – social media is GREAT!</a:t>
            </a:r>
          </a:p>
          <a:p>
            <a:r>
              <a:rPr lang="en-US" dirty="0"/>
              <a:t>- Not only do you find great security researchers that provide actionable information in their posts – but they link to other sources as well. When you find these collection sources add them to your daily checks!!</a:t>
            </a:r>
          </a:p>
          <a:p>
            <a:endParaRPr lang="en-US" dirty="0"/>
          </a:p>
          <a:p>
            <a:r>
              <a:rPr lang="en-US" dirty="0"/>
              <a:t>Timeline</a:t>
            </a:r>
          </a:p>
          <a:p>
            <a:r>
              <a:rPr lang="en-US" dirty="0"/>
              <a:t>Oct 12 – first reporting seen. </a:t>
            </a:r>
            <a:r>
              <a:rPr lang="en-US" dirty="0" err="1"/>
              <a:t>Webshell</a:t>
            </a:r>
            <a:r>
              <a:rPr lang="en-US" dirty="0"/>
              <a:t> backdoor</a:t>
            </a:r>
          </a:p>
          <a:p>
            <a:r>
              <a:rPr lang="en-US" dirty="0"/>
              <a:t>Oct 25 – mass exploitation</a:t>
            </a:r>
          </a:p>
          <a:p>
            <a:r>
              <a:rPr lang="en-US" dirty="0"/>
              <a:t>Oct 26 – </a:t>
            </a:r>
            <a:r>
              <a:rPr lang="en-US" dirty="0" err="1"/>
              <a:t>github</a:t>
            </a:r>
            <a:r>
              <a:rPr lang="en-US" dirty="0"/>
              <a:t> scanner to use to see if your vulnerable. Kill sessions AFTER patching</a:t>
            </a:r>
          </a:p>
          <a:p>
            <a:r>
              <a:rPr lang="en-US" dirty="0"/>
              <a:t>Oct 28 – </a:t>
            </a:r>
            <a:r>
              <a:rPr lang="en-US" dirty="0" err="1"/>
              <a:t>20k</a:t>
            </a:r>
            <a:r>
              <a:rPr lang="en-US" dirty="0"/>
              <a:t> </a:t>
            </a:r>
            <a:r>
              <a:rPr lang="en-US" dirty="0" err="1"/>
              <a:t>Netscalers</a:t>
            </a:r>
            <a:r>
              <a:rPr lang="en-US" dirty="0"/>
              <a:t> vuln. Video on how easy exploit is</a:t>
            </a:r>
          </a:p>
          <a:p>
            <a:r>
              <a:rPr lang="en-US" dirty="0"/>
              <a:t>Oct 31 – hunting artifacts revealed</a:t>
            </a:r>
          </a:p>
          <a:p>
            <a:r>
              <a:rPr lang="en-US" dirty="0"/>
              <a:t>Nov 1 – Mandiant report</a:t>
            </a:r>
          </a:p>
          <a:p>
            <a:r>
              <a:rPr lang="en-US" dirty="0"/>
              <a:t>Nov 9 – One of many screenshots verifying that this company is vulnerable – we can run this query on OUR organization to see if we are vulnerable!!</a:t>
            </a:r>
          </a:p>
          <a:p>
            <a:r>
              <a:rPr lang="en-US" dirty="0"/>
              <a:t>Shodan query showing that YES Best Buy has a Citrix appliance and it was last modified Thurs Jan 25 2024.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5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Badness #2 – Pulse Connect</a:t>
            </a:r>
          </a:p>
          <a:p>
            <a:endParaRPr lang="en-US" dirty="0"/>
          </a:p>
          <a:p>
            <a:r>
              <a:rPr lang="en-US" dirty="0"/>
              <a:t>This one is much shorter.</a:t>
            </a:r>
          </a:p>
          <a:p>
            <a:endParaRPr lang="en-US" dirty="0"/>
          </a:p>
          <a:p>
            <a:r>
              <a:rPr lang="en-US" dirty="0"/>
              <a:t>Jan 10 – Reporting on Ivanti zero-days start ramping up. Shodan search query to see Ivanti devices + your org to see if you use them.</a:t>
            </a:r>
          </a:p>
          <a:p>
            <a:r>
              <a:rPr lang="en-US" dirty="0"/>
              <a:t>Jan 10 – Another Shodan search query</a:t>
            </a:r>
          </a:p>
          <a:p>
            <a:r>
              <a:rPr lang="en-US" dirty="0"/>
              <a:t>Let’s see if Best Buy has these products!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623E3-B3CE-FC5C-EDAB-6F6B2073E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C6304-6C3D-6B1D-AEC3-C093AA1F4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30E93-78D8-8516-8A84-4FD53B135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stage – what we have to start with – nothing</a:t>
            </a:r>
          </a:p>
          <a:p>
            <a:r>
              <a:rPr lang="en-US" dirty="0"/>
              <a:t>This is a difficult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66BD5-0F11-958F-51EC-582E41170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love my doggo!!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should the audience care – not trying to be a scare tactic slide but reality is what it is</a:t>
            </a:r>
          </a:p>
          <a:p>
            <a:r>
              <a:rPr lang="en-US" dirty="0"/>
              <a:t>Sources for these stats are at the end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stage – what we have to start with – nothing</a:t>
            </a:r>
          </a:p>
          <a:p>
            <a:r>
              <a:rPr lang="en-US" dirty="0"/>
              <a:t>This is a large difficult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presentation I am using Best Buy as an example.</a:t>
            </a:r>
          </a:p>
          <a:p>
            <a:r>
              <a:rPr lang="en-US" dirty="0"/>
              <a:t>This is the high-level workflow in words – next slide has the same things but in a visual form.</a:t>
            </a:r>
          </a:p>
          <a:p>
            <a:r>
              <a:rPr lang="en-US" dirty="0"/>
              <a:t>Lingered too long on this slide – be concise and move on. Tighten up wording.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workflow visual diagram. This is only a sample, it worked well for us but other teams might find something that works better,</a:t>
            </a:r>
          </a:p>
          <a:p>
            <a:r>
              <a:rPr lang="en-US" dirty="0"/>
              <a:t>You don’t want to take one source has gospel, you always want to verify/validate every piece of information. Cross-INT – trust but verify.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Walking through how to use </a:t>
            </a:r>
            <a:r>
              <a:rPr lang="en-US" dirty="0" err="1"/>
              <a:t>dnsdumpster</a:t>
            </a:r>
            <a:r>
              <a:rPr lang="en-US" dirty="0"/>
              <a:t> to enumerate your stating domain.</a:t>
            </a:r>
          </a:p>
          <a:p>
            <a:r>
              <a:rPr lang="en-US" dirty="0"/>
              <a:t>I use a ‘ticker’ style in the upper-right to give the audience of just how much information you can get with one search.</a:t>
            </a:r>
          </a:p>
          <a:p>
            <a:r>
              <a:rPr lang="en-US" dirty="0"/>
              <a:t>Instead of looking at hitting the 100 record max as an obstacle use it as an opportunity – let your management know that with no budget you are limited in your collection – start building your business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*FEEDBACK – story too long -&gt; keep it high level and shorten it. No need to go over every piece.</a:t>
            </a:r>
          </a:p>
          <a:p>
            <a:endParaRPr lang="en-US" dirty="0"/>
          </a:p>
          <a:p>
            <a:r>
              <a:rPr lang="en-US" dirty="0"/>
              <a:t>Walking through how to use Shodan to validate current findings and finding new pivot points.</a:t>
            </a:r>
          </a:p>
          <a:p>
            <a:r>
              <a:rPr lang="en-US" dirty="0"/>
              <a:t>Upper-right ticker again to show what information can be gathered.</a:t>
            </a:r>
          </a:p>
          <a:p>
            <a:r>
              <a:rPr lang="en-US" dirty="0"/>
              <a:t>https://</a:t>
            </a:r>
            <a:r>
              <a:rPr lang="en-US" dirty="0" err="1"/>
              <a:t>securitytrails.com</a:t>
            </a:r>
            <a:r>
              <a:rPr lang="en-US" dirty="0"/>
              <a:t>/blog/</a:t>
            </a:r>
            <a:r>
              <a:rPr lang="en-US" dirty="0" err="1"/>
              <a:t>jarm</a:t>
            </a:r>
            <a:r>
              <a:rPr lang="en-US" dirty="0"/>
              <a:t>-fingerprinting-tool - </a:t>
            </a:r>
            <a:r>
              <a:rPr lang="en-US" dirty="0" err="1"/>
              <a:t>JARM</a:t>
            </a:r>
            <a:r>
              <a:rPr lang="en-US" dirty="0"/>
              <a:t>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BDD2C-C5A5-4B23-BF62-69D352A258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7DB9-5B0A-81D3-00DB-7D8A5DD60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510117"/>
          </a:xfrm>
        </p:spPr>
        <p:txBody>
          <a:bodyPr/>
          <a:lstStyle/>
          <a:p>
            <a:r>
              <a:rPr lang="en-US" dirty="0"/>
              <a:t>Seeing Outside in: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396B6-270B-14DC-96BA-001B68DE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3119718"/>
            <a:ext cx="8676222" cy="1905000"/>
          </a:xfrm>
        </p:spPr>
        <p:txBody>
          <a:bodyPr/>
          <a:lstStyle/>
          <a:p>
            <a:r>
              <a:rPr lang="en-US" dirty="0"/>
              <a:t>Mapping your external attack surface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53B213-043A-E95B-6F1A-29986CCA02A7}"/>
              </a:ext>
            </a:extLst>
          </p:cNvPr>
          <p:cNvSpPr txBox="1">
            <a:spLocks/>
          </p:cNvSpPr>
          <p:nvPr/>
        </p:nvSpPr>
        <p:spPr>
          <a:xfrm>
            <a:off x="9530742" y="6001870"/>
            <a:ext cx="2792877" cy="91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1600" dirty="0">
                <a:solidFill>
                  <a:schemeClr val="accent1"/>
                </a:solidFill>
              </a:rPr>
              <a:t>Arcadio “Aggie” Aguilar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3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80597-64AE-DC33-E92F-35F0FD745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9FB0-6E5A-7E39-3269-7D49FAFE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shodan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9723-CA88-4A39-C63A-9BF2043C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47" y="890658"/>
            <a:ext cx="9905998" cy="2621438"/>
          </a:xfrm>
        </p:spPr>
        <p:txBody>
          <a:bodyPr>
            <a:normAutofit/>
          </a:bodyPr>
          <a:lstStyle/>
          <a:p>
            <a:r>
              <a:rPr lang="en-US" sz="2400" dirty="0"/>
              <a:t>Download results only in </a:t>
            </a:r>
            <a:r>
              <a:rPr lang="en-US" sz="2400" dirty="0" err="1"/>
              <a:t>json.gz</a:t>
            </a:r>
            <a:r>
              <a:rPr lang="en-US" sz="2400" dirty="0"/>
              <a:t> format</a:t>
            </a:r>
          </a:p>
          <a:p>
            <a:r>
              <a:rPr lang="en-US" sz="2400" dirty="0"/>
              <a:t>Shodan and a command line interface (CLI)</a:t>
            </a:r>
          </a:p>
          <a:p>
            <a:r>
              <a:rPr lang="en-US" sz="2400" dirty="0"/>
              <a:t>Use “</a:t>
            </a:r>
            <a:r>
              <a:rPr lang="en-US" sz="2400" dirty="0">
                <a:solidFill>
                  <a:schemeClr val="accent1"/>
                </a:solidFill>
              </a:rPr>
              <a:t>shodan convert</a:t>
            </a:r>
            <a:r>
              <a:rPr lang="en-US" sz="2400" dirty="0"/>
              <a:t>” to convert </a:t>
            </a:r>
            <a:r>
              <a:rPr lang="en-US" sz="2400" dirty="0" err="1"/>
              <a:t>json.gz</a:t>
            </a:r>
            <a:r>
              <a:rPr lang="en-US" sz="2400" dirty="0"/>
              <a:t> to xlsx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shodan convert nginx-</a:t>
            </a:r>
            <a:r>
              <a:rPr lang="en-US" sz="2400" dirty="0" err="1">
                <a:solidFill>
                  <a:srgbClr val="FFFF00"/>
                </a:solidFill>
              </a:rPr>
              <a:t>sample.json.gz</a:t>
            </a:r>
            <a:r>
              <a:rPr lang="en-US" sz="2400" dirty="0">
                <a:solidFill>
                  <a:srgbClr val="FFFF00"/>
                </a:solidFill>
              </a:rPr>
              <a:t> xlsx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1960A-EB09-0F8A-E2C3-5AF360C4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536" y="3457281"/>
            <a:ext cx="8090928" cy="31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26DA1-99DB-6080-7B86-6EF1AEB9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EF78-3EA1-F187-8C18-59600D68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Censys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EDEC-C2A5-1E0E-560F-30FD8BA9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47" y="1214883"/>
            <a:ext cx="5702447" cy="491369"/>
          </a:xfrm>
        </p:spPr>
        <p:txBody>
          <a:bodyPr/>
          <a:lstStyle/>
          <a:p>
            <a:r>
              <a:rPr lang="en-US" sz="2400" dirty="0"/>
              <a:t>Use info from </a:t>
            </a:r>
            <a:r>
              <a:rPr lang="en-US" sz="2400" dirty="0" err="1"/>
              <a:t>dnsdumpster</a:t>
            </a:r>
            <a:r>
              <a:rPr lang="en-US" sz="2400" dirty="0"/>
              <a:t> &amp; shodan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9B609-39B9-BAA0-B45B-7675A094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38" y="1214884"/>
            <a:ext cx="5351893" cy="470549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0A470A-A7B6-A6C5-29A5-B426257C9467}"/>
              </a:ext>
            </a:extLst>
          </p:cNvPr>
          <p:cNvSpPr txBox="1">
            <a:spLocks/>
          </p:cNvSpPr>
          <p:nvPr/>
        </p:nvSpPr>
        <p:spPr>
          <a:xfrm>
            <a:off x="274146" y="1861016"/>
            <a:ext cx="5702447" cy="49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Enrich &amp; validate findings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BD5A2A-8679-F9FD-EBB0-09B6E7F185FA}"/>
              </a:ext>
            </a:extLst>
          </p:cNvPr>
          <p:cNvSpPr txBox="1">
            <a:spLocks/>
          </p:cNvSpPr>
          <p:nvPr/>
        </p:nvSpPr>
        <p:spPr>
          <a:xfrm>
            <a:off x="274146" y="2507149"/>
            <a:ext cx="5702447" cy="49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Do login pages have </a:t>
            </a:r>
            <a:r>
              <a:rPr lang="en-US" sz="2400" dirty="0" err="1"/>
              <a:t>mfa</a:t>
            </a:r>
            <a:r>
              <a:rPr lang="en-US" sz="2400" dirty="0"/>
              <a:t> enabled?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2F96E65-D4CD-9B88-0430-B838C105A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637" y="1242530"/>
            <a:ext cx="4894265" cy="48259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57D561-5F86-052D-ED63-C5AA0B9F3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50" y="5134883"/>
            <a:ext cx="5553850" cy="9335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B3786D-D9FB-8369-CEBE-3F561D5A4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636" y="1214883"/>
            <a:ext cx="5351893" cy="48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9088-1064-1D03-0120-90FCD8D2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FAB7-087C-2210-175A-6DBE83D9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Recap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2579-E687-8998-65A1-06EA05A8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82" y="1805031"/>
            <a:ext cx="10038777" cy="271155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8 hosting providers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8 nameservers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2 mail servers</a:t>
            </a:r>
          </a:p>
          <a:p>
            <a:r>
              <a:rPr lang="en-US" sz="2400" dirty="0"/>
              <a:t>15 domains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 167 subdomains (</a:t>
            </a:r>
            <a:r>
              <a:rPr lang="en-US" sz="2400" dirty="0" err="1"/>
              <a:t>bestbuy</a:t>
            </a:r>
            <a:r>
              <a:rPr lang="en-US" sz="2400" dirty="0"/>
              <a:t>, </a:t>
            </a:r>
            <a:r>
              <a:rPr lang="en-US" sz="2400" dirty="0" err="1"/>
              <a:t>geeksquad</a:t>
            </a:r>
            <a:r>
              <a:rPr lang="en-US" sz="2400" dirty="0"/>
              <a:t>, </a:t>
            </a:r>
            <a:r>
              <a:rPr lang="en-US" sz="2400" dirty="0" err="1"/>
              <a:t>dtdeals</a:t>
            </a:r>
            <a:r>
              <a:rPr lang="en-US" sz="2400" dirty="0"/>
              <a:t>)</a:t>
            </a:r>
          </a:p>
          <a:p>
            <a:r>
              <a:rPr lang="en-US" sz="2400" dirty="0"/>
              <a:t>20 Autonomous system numbers</a:t>
            </a:r>
          </a:p>
          <a:p>
            <a:r>
              <a:rPr lang="en-US" sz="2400" dirty="0"/>
              <a:t>20 ports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23 products/vendors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20 service names</a:t>
            </a:r>
          </a:p>
          <a:p>
            <a:r>
              <a:rPr lang="en-US" sz="2400" dirty="0"/>
              <a:t>4 spreadsheets (</a:t>
            </a:r>
            <a:r>
              <a:rPr lang="en-US" sz="2400" dirty="0" err="1"/>
              <a:t>bestbuy</a:t>
            </a:r>
            <a:r>
              <a:rPr lang="en-US" sz="2400" dirty="0"/>
              <a:t>, </a:t>
            </a:r>
            <a:r>
              <a:rPr lang="en-US" sz="2400" dirty="0" err="1"/>
              <a:t>geeksquad</a:t>
            </a:r>
            <a:r>
              <a:rPr lang="en-US" sz="2400" dirty="0"/>
              <a:t>, </a:t>
            </a:r>
            <a:r>
              <a:rPr lang="en-US" sz="2400" dirty="0" err="1"/>
              <a:t>dtdeals</a:t>
            </a:r>
            <a:r>
              <a:rPr lang="en-US" sz="2400" dirty="0"/>
              <a:t> + shodan)</a:t>
            </a:r>
          </a:p>
          <a:p>
            <a:r>
              <a:rPr lang="en-US" sz="2400" dirty="0"/>
              <a:t>1 external network map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497B7B-6F9B-40D6-D2B0-CD08D4FD8337}"/>
              </a:ext>
            </a:extLst>
          </p:cNvPr>
          <p:cNvSpPr txBox="1">
            <a:spLocks/>
          </p:cNvSpPr>
          <p:nvPr/>
        </p:nvSpPr>
        <p:spPr>
          <a:xfrm>
            <a:off x="183982" y="1182290"/>
            <a:ext cx="3721268" cy="59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Started with nothing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EC13AB-6E58-B1B3-BF54-210F7D77D00C}"/>
              </a:ext>
            </a:extLst>
          </p:cNvPr>
          <p:cNvSpPr txBox="1">
            <a:spLocks/>
          </p:cNvSpPr>
          <p:nvPr/>
        </p:nvSpPr>
        <p:spPr>
          <a:xfrm>
            <a:off x="183981" y="4577511"/>
            <a:ext cx="6377076" cy="59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Investigate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validate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enumerate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pivot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4EBD3459-C210-ECBE-43B4-F9E64D13A0FD}"/>
              </a:ext>
            </a:extLst>
          </p:cNvPr>
          <p:cNvSpPr/>
          <p:nvPr/>
        </p:nvSpPr>
        <p:spPr>
          <a:xfrm flipH="1">
            <a:off x="1112363" y="5105388"/>
            <a:ext cx="4889369" cy="114064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3D8A6A-1C6F-EA2E-4ABF-824B827CB936}"/>
              </a:ext>
            </a:extLst>
          </p:cNvPr>
          <p:cNvSpPr txBox="1">
            <a:spLocks/>
          </p:cNvSpPr>
          <p:nvPr/>
        </p:nvSpPr>
        <p:spPr>
          <a:xfrm>
            <a:off x="6633487" y="4577511"/>
            <a:ext cx="3456493" cy="59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This take a lot of time!</a:t>
            </a:r>
          </a:p>
        </p:txBody>
      </p:sp>
    </p:spTree>
    <p:extLst>
      <p:ext uri="{BB962C8B-B14F-4D97-AF65-F5344CB8AC3E}">
        <p14:creationId xmlns:p14="http://schemas.microsoft.com/office/powerpoint/2010/main" val="4066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1A329-2A97-FD11-95FF-310458FA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8419-DE7D-DA7C-A00A-39D310A9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5CD8-FEFF-7C47-9219-CAE3D027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46" y="4438860"/>
            <a:ext cx="9905998" cy="661050"/>
          </a:xfrm>
        </p:spPr>
        <p:txBody>
          <a:bodyPr/>
          <a:lstStyle/>
          <a:p>
            <a:r>
              <a:rPr lang="en-US" sz="2400" dirty="0"/>
              <a:t>Still need to answer the dreaded question:</a:t>
            </a:r>
            <a:endParaRPr lang="en-US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62D34A-D5F6-E32C-FA38-AF23F2FB2056}"/>
              </a:ext>
            </a:extLst>
          </p:cNvPr>
          <p:cNvSpPr txBox="1">
            <a:spLocks/>
          </p:cNvSpPr>
          <p:nvPr/>
        </p:nvSpPr>
        <p:spPr>
          <a:xfrm>
            <a:off x="274146" y="4942341"/>
            <a:ext cx="6922942" cy="91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3300" dirty="0">
                <a:solidFill>
                  <a:schemeClr val="accent1"/>
                </a:solidFill>
              </a:rPr>
              <a:t>Are we vulnerable to &lt;latest badness&gt;?</a:t>
            </a:r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D10068-6577-6DBA-25A1-E5DAF207DD11}"/>
              </a:ext>
            </a:extLst>
          </p:cNvPr>
          <p:cNvSpPr txBox="1">
            <a:spLocks/>
          </p:cNvSpPr>
          <p:nvPr/>
        </p:nvSpPr>
        <p:spPr>
          <a:xfrm>
            <a:off x="274146" y="1195476"/>
            <a:ext cx="11075725" cy="2367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have a good baseline and talking with other offices on findings</a:t>
            </a:r>
          </a:p>
          <a:p>
            <a:r>
              <a:rPr lang="en-US" sz="2400" dirty="0"/>
              <a:t>Work on automation to keep baseline up to date</a:t>
            </a:r>
          </a:p>
          <a:p>
            <a:r>
              <a:rPr lang="en-US" sz="2400" dirty="0"/>
              <a:t>Add vendors, products, technologies to </a:t>
            </a:r>
            <a:r>
              <a:rPr lang="en-US" sz="2400" dirty="0" err="1"/>
              <a:t>rss</a:t>
            </a:r>
            <a:r>
              <a:rPr lang="en-US" sz="2400" dirty="0"/>
              <a:t> reader to get real-time alerts</a:t>
            </a:r>
          </a:p>
          <a:p>
            <a:r>
              <a:rPr lang="en-US" sz="2400" dirty="0"/>
              <a:t>Can use google alerts to get notifications</a:t>
            </a:r>
          </a:p>
        </p:txBody>
      </p:sp>
    </p:spTree>
    <p:extLst>
      <p:ext uri="{BB962C8B-B14F-4D97-AF65-F5344CB8AC3E}">
        <p14:creationId xmlns:p14="http://schemas.microsoft.com/office/powerpoint/2010/main" val="14894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6844B-652F-5394-9B10-1600CC52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2D60-71C0-09DA-786A-8281C11B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Badness #1 – Citrix bleed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2EE50-D366-DF44-BB98-70972EA7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72" y="1214884"/>
            <a:ext cx="4800946" cy="1679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CVE-2023-4966</a:t>
            </a:r>
            <a:endParaRPr lang="en-US" sz="2400" dirty="0"/>
          </a:p>
          <a:p>
            <a:r>
              <a:rPr lang="en-US" sz="2400" dirty="0"/>
              <a:t>Check baseline</a:t>
            </a:r>
          </a:p>
          <a:p>
            <a:r>
              <a:rPr lang="en-US" sz="2400" dirty="0"/>
              <a:t>Check vendor alerts</a:t>
            </a:r>
          </a:p>
          <a:p>
            <a:r>
              <a:rPr lang="en-US" sz="2400" dirty="0"/>
              <a:t>Check other </a:t>
            </a:r>
            <a:r>
              <a:rPr lang="en-US" sz="2400" dirty="0">
                <a:solidFill>
                  <a:srgbClr val="FFFF00"/>
                </a:solidFill>
              </a:rPr>
              <a:t>collection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6E9B1-5E2D-2E10-F96A-34049CC03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81" y="1214884"/>
            <a:ext cx="5410955" cy="5153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E2815-1BC8-F279-1849-11DA2B7E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46"/>
          <a:stretch/>
        </p:blipFill>
        <p:spPr>
          <a:xfrm>
            <a:off x="5136981" y="1214884"/>
            <a:ext cx="5410955" cy="3456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DDAAA0-0B6B-7722-2BBC-099827FFA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719" y="243106"/>
            <a:ext cx="3913623" cy="63800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F872AF-B16D-011A-1411-FB0DF39A1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981" y="1214884"/>
            <a:ext cx="6904645" cy="47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BA45-6D19-427D-FFAF-6F271893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4B79-A66B-3428-735A-6D9FFB85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Badness #2 – Pulse Connect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B496-3F47-982C-C5B0-5C4416BE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72" y="1214884"/>
            <a:ext cx="5362055" cy="1679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CVE-2023-46805 &amp; CVE-2024-21887</a:t>
            </a:r>
          </a:p>
          <a:p>
            <a:r>
              <a:rPr lang="en-US" sz="2400" dirty="0"/>
              <a:t>Check baseline</a:t>
            </a:r>
          </a:p>
          <a:p>
            <a:r>
              <a:rPr lang="en-US" sz="2400" dirty="0"/>
              <a:t>Check vendor alerts</a:t>
            </a:r>
          </a:p>
          <a:p>
            <a:r>
              <a:rPr lang="en-US" sz="2400" dirty="0"/>
              <a:t>Check other </a:t>
            </a:r>
            <a:r>
              <a:rPr lang="en-US" sz="2400" dirty="0">
                <a:solidFill>
                  <a:srgbClr val="FFFF00"/>
                </a:solidFill>
              </a:rPr>
              <a:t>collection 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05D26-90E7-CF17-C66D-8A9A0B641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81" y="1413111"/>
            <a:ext cx="5372850" cy="4858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00A5A-507C-8774-76DF-E6E628900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981" y="1411284"/>
            <a:ext cx="5430008" cy="3658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ABC5E6-506C-ED74-D02E-CB8FE880A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981" y="1411284"/>
            <a:ext cx="6582694" cy="2629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52B7D-B03E-5684-CD87-AA67EC988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6981" y="1411283"/>
            <a:ext cx="6582694" cy="23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1F83-A790-12B3-083B-32011A0D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83572"/>
            <a:ext cx="9905998" cy="723901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CB61-8678-39B5-4DD6-8D0FFD68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907473"/>
            <a:ext cx="11623964" cy="4537364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www.darkreading.com</a:t>
            </a:r>
            <a:r>
              <a:rPr lang="en-US" dirty="0"/>
              <a:t>/cyberattacks-data-breaches/2023-ransomware-attacks-up-more-than-95-over-2022-according-to-corvus-insurance-q3-report</a:t>
            </a:r>
          </a:p>
          <a:p>
            <a:r>
              <a:rPr lang="en-US" dirty="0"/>
              <a:t>https://</a:t>
            </a:r>
            <a:r>
              <a:rPr lang="en-US" dirty="0" err="1"/>
              <a:t>www.thestack.technology</a:t>
            </a:r>
            <a:r>
              <a:rPr lang="en-US" dirty="0"/>
              <a:t>/ransomware-1-billion-payments-2023/</a:t>
            </a:r>
          </a:p>
          <a:p>
            <a:r>
              <a:rPr lang="en-US" dirty="0"/>
              <a:t>https://</a:t>
            </a:r>
            <a:r>
              <a:rPr lang="en-US" dirty="0" err="1"/>
              <a:t>www.globalsecuritymag.fr</a:t>
            </a:r>
            <a:r>
              <a:rPr lang="en-US" dirty="0"/>
              <a:t>/ransomware-and-cyber-extortion-trends-in-q4-2023-reliaquest-threat-research.html</a:t>
            </a:r>
          </a:p>
          <a:p>
            <a:r>
              <a:rPr lang="en-US" dirty="0"/>
              <a:t>https://</a:t>
            </a:r>
            <a:r>
              <a:rPr lang="en-US" dirty="0" err="1"/>
              <a:t>www.redpacketsecurity.com</a:t>
            </a:r>
            <a:r>
              <a:rPr lang="en-US" dirty="0"/>
              <a:t>/ransomware-re</a:t>
            </a:r>
          </a:p>
          <a:p>
            <a:r>
              <a:rPr lang="en-US" dirty="0"/>
              <a:t>https://</a:t>
            </a:r>
            <a:r>
              <a:rPr lang="en-US" dirty="0" err="1"/>
              <a:t>dataconomy.com</a:t>
            </a:r>
            <a:r>
              <a:rPr lang="en-US" dirty="0"/>
              <a:t>/2024/02/07/</a:t>
            </a:r>
            <a:r>
              <a:rPr lang="en-US" dirty="0" err="1"/>
              <a:t>cve</a:t>
            </a:r>
            <a:r>
              <a:rPr lang="en-US" dirty="0"/>
              <a:t>-2024-21893-</a:t>
            </a:r>
            <a:r>
              <a:rPr lang="en-US" dirty="0" err="1"/>
              <a:t>ivanti</a:t>
            </a:r>
            <a:r>
              <a:rPr lang="en-US" dirty="0"/>
              <a:t>-vulnerability-2024/view-</a:t>
            </a:r>
            <a:r>
              <a:rPr lang="en-US" dirty="0" err="1"/>
              <a:t>december</a:t>
            </a:r>
            <a:r>
              <a:rPr lang="en-US" dirty="0"/>
              <a:t>-2023-7/</a:t>
            </a:r>
          </a:p>
          <a:p>
            <a:r>
              <a:rPr lang="en-US" dirty="0"/>
              <a:t>https://</a:t>
            </a:r>
            <a:r>
              <a:rPr lang="en-US" dirty="0" err="1"/>
              <a:t>attackerkb.com</a:t>
            </a:r>
            <a:r>
              <a:rPr lang="en-US" dirty="0"/>
              <a:t>/topics/</a:t>
            </a:r>
            <a:r>
              <a:rPr lang="en-US" dirty="0" err="1"/>
              <a:t>FGlK1TVnB2</a:t>
            </a:r>
            <a:r>
              <a:rPr lang="en-US" dirty="0"/>
              <a:t>/</a:t>
            </a:r>
            <a:r>
              <a:rPr lang="en-US" dirty="0" err="1"/>
              <a:t>cve</a:t>
            </a:r>
            <a:r>
              <a:rPr lang="en-US" dirty="0"/>
              <a:t>-2024-21893/</a:t>
            </a:r>
            <a:r>
              <a:rPr lang="en-US" dirty="0" err="1"/>
              <a:t>rapid7</a:t>
            </a:r>
            <a:r>
              <a:rPr lang="en-US" dirty="0"/>
              <a:t>-analysis</a:t>
            </a:r>
          </a:p>
          <a:p>
            <a:r>
              <a:rPr lang="en-US" dirty="0"/>
              <a:t>https://</a:t>
            </a:r>
            <a:r>
              <a:rPr lang="en-US" dirty="0" err="1"/>
              <a:t>therecord.media</a:t>
            </a:r>
            <a:r>
              <a:rPr lang="en-US" dirty="0"/>
              <a:t>/</a:t>
            </a:r>
            <a:r>
              <a:rPr lang="en-US" dirty="0" err="1"/>
              <a:t>ivanti</a:t>
            </a:r>
            <a:r>
              <a:rPr lang="en-US" dirty="0"/>
              <a:t>-vulnerabilities-</a:t>
            </a:r>
            <a:r>
              <a:rPr lang="en-US" dirty="0" err="1"/>
              <a:t>cisa</a:t>
            </a:r>
            <a:r>
              <a:rPr lang="en-US" dirty="0"/>
              <a:t>-emergency-directive</a:t>
            </a:r>
          </a:p>
        </p:txBody>
      </p:sp>
    </p:spTree>
    <p:extLst>
      <p:ext uri="{BB962C8B-B14F-4D97-AF65-F5344CB8AC3E}">
        <p14:creationId xmlns:p14="http://schemas.microsoft.com/office/powerpoint/2010/main" val="403735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4DFF1-6CBB-C3DB-1A6E-FED6B30B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D7EB-9F12-99F2-C325-6C6B1D1E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83572"/>
            <a:ext cx="9905998" cy="633846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0C24-9FA2-A41B-CF13-5260B1DD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817418"/>
            <a:ext cx="11623964" cy="57704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Dnsdumpster</a:t>
            </a:r>
            <a:r>
              <a:rPr lang="en-US" dirty="0"/>
              <a:t> - https://</a:t>
            </a:r>
            <a:r>
              <a:rPr lang="en-US" dirty="0" err="1"/>
              <a:t>dnsdumpster.com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dnsdumpster.com</a:t>
            </a:r>
            <a:r>
              <a:rPr lang="en-US" dirty="0"/>
              <a:t>/</a:t>
            </a:r>
            <a:r>
              <a:rPr lang="en-US" dirty="0" err="1"/>
              <a:t>footprinting</a:t>
            </a:r>
            <a:r>
              <a:rPr lang="en-US" dirty="0"/>
              <a:t>-reconnaissance/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Shodan</a:t>
            </a:r>
            <a:r>
              <a:rPr lang="en-US" dirty="0"/>
              <a:t> - https://</a:t>
            </a:r>
            <a:r>
              <a:rPr lang="en-US" dirty="0" err="1"/>
              <a:t>shodan.io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www.shodan.io</a:t>
            </a:r>
            <a:r>
              <a:rPr lang="en-US" dirty="0"/>
              <a:t>/search/examples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www.sans.org</a:t>
            </a:r>
            <a:r>
              <a:rPr lang="en-US" dirty="0"/>
              <a:t>/blog/getting-the-most-out-of-</a:t>
            </a:r>
            <a:r>
              <a:rPr lang="en-US" dirty="0" err="1"/>
              <a:t>shodan</a:t>
            </a:r>
            <a:r>
              <a:rPr lang="en-US" dirty="0"/>
              <a:t>-searches/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Censys</a:t>
            </a:r>
            <a:r>
              <a:rPr lang="en-US" dirty="0"/>
              <a:t> - https://</a:t>
            </a:r>
            <a:r>
              <a:rPr lang="en-US" dirty="0" err="1"/>
              <a:t>censys.com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search.censys.io</a:t>
            </a:r>
            <a:r>
              <a:rPr lang="en-US" dirty="0"/>
              <a:t>/search/getting-started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support.censys.io</a:t>
            </a:r>
            <a:r>
              <a:rPr lang="en-US" dirty="0"/>
              <a:t>/</a:t>
            </a:r>
            <a:r>
              <a:rPr lang="en-US" dirty="0" err="1"/>
              <a:t>hc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-us/categories/4405770552724-</a:t>
            </a:r>
            <a:r>
              <a:rPr lang="en-US" dirty="0" err="1"/>
              <a:t>Censys</a:t>
            </a:r>
            <a:r>
              <a:rPr lang="en-US" dirty="0"/>
              <a:t>-Search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>
                <a:solidFill>
                  <a:srgbClr val="FFFF00"/>
                </a:solidFill>
              </a:rPr>
              <a:t>ProjectDiscovery</a:t>
            </a:r>
            <a:r>
              <a:rPr lang="en-US" dirty="0"/>
              <a:t> – </a:t>
            </a:r>
            <a:r>
              <a:rPr lang="en-US" dirty="0" err="1"/>
              <a:t>Subfinder</a:t>
            </a:r>
            <a:r>
              <a:rPr lang="en-US" dirty="0"/>
              <a:t> -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projectdiscovery</a:t>
            </a:r>
            <a:r>
              <a:rPr lang="en-US" dirty="0"/>
              <a:t>/</a:t>
            </a:r>
            <a:r>
              <a:rPr lang="en-US" dirty="0" err="1"/>
              <a:t>subfinder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1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6A78-90FE-EBA4-A628-29260956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16CE-2C3D-EF43-7DA4-BD87DF1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83572"/>
            <a:ext cx="9905998" cy="633846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1CFF-2258-DB5B-AD7F-AD23C744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643467"/>
            <a:ext cx="11623964" cy="603096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Inoreader</a:t>
            </a:r>
            <a:r>
              <a:rPr lang="en-US" dirty="0"/>
              <a:t> - https://</a:t>
            </a:r>
            <a:r>
              <a:rPr lang="en-US" dirty="0" err="1"/>
              <a:t>www.inoreader.com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www.inoreader.com</a:t>
            </a:r>
            <a:r>
              <a:rPr lang="en-US" dirty="0"/>
              <a:t>/blog/category/how-to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>
                <a:solidFill>
                  <a:srgbClr val="FFFF00"/>
                </a:solidFill>
              </a:rPr>
              <a:t>FeedlyShodan</a:t>
            </a:r>
            <a:r>
              <a:rPr lang="en-US" dirty="0"/>
              <a:t> - https://</a:t>
            </a:r>
            <a:r>
              <a:rPr lang="en-US" dirty="0" err="1"/>
              <a:t>feedly.com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docs.feedly.com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Google Alerts</a:t>
            </a:r>
            <a:r>
              <a:rPr lang="en-US" dirty="0"/>
              <a:t> - https://</a:t>
            </a:r>
            <a:r>
              <a:rPr lang="en-US" dirty="0" err="1"/>
              <a:t>www.google.com</a:t>
            </a:r>
            <a:r>
              <a:rPr lang="en-US" dirty="0"/>
              <a:t>/alerts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Zapier </a:t>
            </a:r>
            <a:r>
              <a:rPr lang="en-US" dirty="0"/>
              <a:t>– https://</a:t>
            </a:r>
            <a:r>
              <a:rPr lang="en-US" dirty="0" err="1"/>
              <a:t>zapier.com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FF00"/>
                </a:solidFill>
              </a:rPr>
              <a:t>N8n</a:t>
            </a:r>
            <a:r>
              <a:rPr lang="en-US" dirty="0"/>
              <a:t> - https://</a:t>
            </a:r>
            <a:r>
              <a:rPr lang="en-US" dirty="0" err="1"/>
              <a:t>n8n.io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1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4506-E44A-553A-978B-A8CAB982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388A1-85ED-B1BB-CF6A-AE37A1F5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782782"/>
            <a:ext cx="11623964" cy="3747654"/>
          </a:xfrm>
        </p:spPr>
        <p:txBody>
          <a:bodyPr>
            <a:normAutofit/>
          </a:bodyPr>
          <a:lstStyle/>
          <a:p>
            <a:r>
              <a:rPr lang="en-US" dirty="0"/>
              <a:t>Kevin Beaumont - Mastodon </a:t>
            </a:r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GossiTheDog@cyberplace.social</a:t>
            </a:r>
            <a:endParaRPr lang="en-US" dirty="0"/>
          </a:p>
          <a:p>
            <a:r>
              <a:rPr lang="en-US" dirty="0"/>
              <a:t>Simon - Mastodon </a:t>
            </a:r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simontsui@infosec.exchange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Shodan – Mastodon </a:t>
            </a:r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shodan@mastodon.shodan.io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/>
              <a:t>Ransomlook</a:t>
            </a:r>
            <a:r>
              <a:rPr lang="en-US" dirty="0"/>
              <a:t> – mastodon </a:t>
            </a:r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ransomlook@social.circl.lu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8EFF8D-8CB2-F960-35B7-794F78F6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83572"/>
            <a:ext cx="9905998" cy="633846"/>
          </a:xfrm>
        </p:spPr>
        <p:txBody>
          <a:bodyPr/>
          <a:lstStyle/>
          <a:p>
            <a:r>
              <a:rPr lang="en-US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00090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C723-E374-FA76-003C-BB1FD1C68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8268-FE7A-6D72-BACD-A0913C70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634ACD-34D0-267C-45DA-62C906ECBA84}"/>
              </a:ext>
            </a:extLst>
          </p:cNvPr>
          <p:cNvSpPr txBox="1">
            <a:spLocks/>
          </p:cNvSpPr>
          <p:nvPr/>
        </p:nvSpPr>
        <p:spPr>
          <a:xfrm>
            <a:off x="183982" y="979883"/>
            <a:ext cx="1110079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Setting the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baselining your perimeter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Case #1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Case #2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6D0094-A178-A96F-3E8C-2EA34165DC31}"/>
              </a:ext>
            </a:extLst>
          </p:cNvPr>
          <p:cNvSpPr txBox="1">
            <a:spLocks/>
          </p:cNvSpPr>
          <p:nvPr/>
        </p:nvSpPr>
        <p:spPr>
          <a:xfrm>
            <a:off x="2459562" y="4360106"/>
            <a:ext cx="7272876" cy="175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3300" dirty="0">
                <a:solidFill>
                  <a:schemeClr val="accent1"/>
                </a:solidFill>
              </a:rPr>
              <a:t>1. Gain visibility into your perimeter</a:t>
            </a:r>
          </a:p>
          <a:p>
            <a:pPr marL="0" indent="0">
              <a:buFont typeface="Arial"/>
              <a:buNone/>
            </a:pPr>
            <a:r>
              <a:rPr lang="en-US" sz="3300" dirty="0">
                <a:solidFill>
                  <a:schemeClr val="accent1"/>
                </a:solidFill>
              </a:rPr>
              <a:t>2. Are we vulnerable to &lt;latest badness&gt;?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3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7DB9-5B0A-81D3-00DB-7D8A5DD60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B8E0A-A04B-7FDD-ECBB-671CB08A64CA}"/>
              </a:ext>
            </a:extLst>
          </p:cNvPr>
          <p:cNvSpPr txBox="1"/>
          <p:nvPr/>
        </p:nvSpPr>
        <p:spPr>
          <a:xfrm>
            <a:off x="4364182" y="3810001"/>
            <a:ext cx="346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aggie.bsides@gmail.com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68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0098C-C3E0-D816-5D57-E0BE049E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55F5-8BE0-5C35-0FF5-34ACCB52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7BBD-6B28-6094-42D4-01B914D4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908" y="791850"/>
            <a:ext cx="4149749" cy="1527928"/>
          </a:xfrm>
        </p:spPr>
        <p:txBody>
          <a:bodyPr>
            <a:normAutofit/>
          </a:bodyPr>
          <a:lstStyle/>
          <a:p>
            <a:r>
              <a:rPr lang="en-US" sz="2400" dirty="0"/>
              <a:t>Retired </a:t>
            </a:r>
            <a:r>
              <a:rPr lang="en-US" sz="2400" dirty="0" err="1"/>
              <a:t>usaf</a:t>
            </a:r>
            <a:r>
              <a:rPr lang="en-US" sz="2400" dirty="0"/>
              <a:t> intel analyst</a:t>
            </a:r>
          </a:p>
          <a:p>
            <a:r>
              <a:rPr lang="en-US" sz="2400" dirty="0"/>
              <a:t>Senior Threat Analyst</a:t>
            </a:r>
          </a:p>
          <a:p>
            <a:r>
              <a:rPr lang="en-US" sz="2400" dirty="0"/>
              <a:t>Crazy dog dad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F7A248-FC06-4D59-A35A-658D734F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05" y="2319778"/>
            <a:ext cx="4441916" cy="419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A3A8BC-590A-3263-AEE2-ACA55C702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1831" y="2132452"/>
            <a:ext cx="5003800" cy="375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50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D99-2BC5-7B18-FE6B-A1E8CB48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3AB4-7447-ECB7-3DC2-DBD3E899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82" y="765137"/>
            <a:ext cx="11100790" cy="31242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2023 ransomware attacks increase more than 95% over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Ransomware earned criminals $1 billion in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Nov ‘23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Citrix bleed 450+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easily bypassed multi-factor authentication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Jan ‘24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Ivanti pulse connect ~</a:t>
            </a:r>
            <a:r>
              <a:rPr lang="en-US" sz="2400" dirty="0" err="1"/>
              <a:t>22k</a:t>
            </a:r>
            <a:r>
              <a:rPr lang="en-US" sz="2400" dirty="0"/>
              <a:t> devices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mass exploitation within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A2FB5-D628-4D93-288C-62BE7C2D9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949" y="3860489"/>
            <a:ext cx="4058216" cy="2762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13A891-10AF-915C-4956-BC9EAD316D67}"/>
              </a:ext>
            </a:extLst>
          </p:cNvPr>
          <p:cNvSpPr txBox="1">
            <a:spLocks/>
          </p:cNvSpPr>
          <p:nvPr/>
        </p:nvSpPr>
        <p:spPr>
          <a:xfrm>
            <a:off x="303614" y="4457088"/>
            <a:ext cx="6922942" cy="91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3300" dirty="0">
                <a:solidFill>
                  <a:schemeClr val="accent1"/>
                </a:solidFill>
              </a:rPr>
              <a:t>Are we vulnerable to &lt;latest badness&gt;?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1C600-7D0F-EAA5-C875-2B2069D84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459F-C70E-EA08-C008-056D188C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5237-840F-56D4-7EC8-2B24CF723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72" y="1214884"/>
            <a:ext cx="9905998" cy="2621438"/>
          </a:xfrm>
        </p:spPr>
        <p:txBody>
          <a:bodyPr/>
          <a:lstStyle/>
          <a:p>
            <a:r>
              <a:rPr lang="en-US" sz="2400" dirty="0"/>
              <a:t>solo or small team (2 people)</a:t>
            </a:r>
          </a:p>
          <a:p>
            <a:r>
              <a:rPr lang="en-US" sz="2400" dirty="0"/>
              <a:t>No one has a list of ip</a:t>
            </a:r>
            <a:r>
              <a:rPr lang="en-US" sz="1800" dirty="0"/>
              <a:t>s</a:t>
            </a:r>
            <a:r>
              <a:rPr lang="en-US" sz="2400" dirty="0"/>
              <a:t> that you own</a:t>
            </a:r>
          </a:p>
          <a:p>
            <a:r>
              <a:rPr lang="en-US" sz="2400" dirty="0"/>
              <a:t>No one knows domain names that you own</a:t>
            </a:r>
          </a:p>
          <a:p>
            <a:r>
              <a:rPr lang="en-US" sz="2400" dirty="0"/>
              <a:t>No one responds to your teams messages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7F7618-A4BE-068C-54E3-82D6C8DCED14}"/>
              </a:ext>
            </a:extLst>
          </p:cNvPr>
          <p:cNvSpPr txBox="1">
            <a:spLocks/>
          </p:cNvSpPr>
          <p:nvPr/>
        </p:nvSpPr>
        <p:spPr>
          <a:xfrm>
            <a:off x="207472" y="3984406"/>
            <a:ext cx="11603528" cy="262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No problem</a:t>
            </a:r>
          </a:p>
          <a:p>
            <a:r>
              <a:rPr lang="en-US" sz="2400" dirty="0"/>
              <a:t>Know where to start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overcome paralysis</a:t>
            </a:r>
          </a:p>
          <a:p>
            <a:r>
              <a:rPr lang="en-US" sz="2400" dirty="0"/>
              <a:t>Baselining your attack surface at </a:t>
            </a:r>
            <a:r>
              <a:rPr lang="en-US" sz="2400" i="1" dirty="0"/>
              <a:t>almost</a:t>
            </a:r>
            <a:r>
              <a:rPr lang="en-US" sz="2400" dirty="0"/>
              <a:t> no cost (one time - $50)</a:t>
            </a:r>
          </a:p>
          <a:p>
            <a:r>
              <a:rPr lang="en-US" sz="2400" dirty="0"/>
              <a:t>Reduce risk for your company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show immediate value</a:t>
            </a:r>
          </a:p>
          <a:p>
            <a:r>
              <a:rPr lang="en-US" sz="2400" dirty="0"/>
              <a:t>Get it fully completed will take time!!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FC6F-72D4-98B9-62F8-4C38264AB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7BE4-A238-C8E3-1FC7-6867E40A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058A-2DB6-B379-2FC7-9DACFEAB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82" y="2789549"/>
            <a:ext cx="11458121" cy="2044051"/>
          </a:xfrm>
        </p:spPr>
        <p:txBody>
          <a:bodyPr>
            <a:normAutofit/>
          </a:bodyPr>
          <a:lstStyle/>
          <a:p>
            <a:r>
              <a:rPr lang="en-US" sz="2400" dirty="0"/>
              <a:t>Run root domain through dnsdumpter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export results</a:t>
            </a:r>
          </a:p>
          <a:p>
            <a:r>
              <a:rPr lang="en-US" sz="2400" dirty="0"/>
              <a:t>Search organization* in shodan </a:t>
            </a:r>
            <a:r>
              <a:rPr lang="en-US" sz="2400" dirty="0">
                <a:solidFill>
                  <a:schemeClr val="accent1"/>
                </a:solidFill>
              </a:rPr>
              <a:t>○ </a:t>
            </a:r>
            <a:r>
              <a:rPr lang="en-US" sz="2400" dirty="0"/>
              <a:t> export results</a:t>
            </a:r>
          </a:p>
          <a:p>
            <a:r>
              <a:rPr lang="en-US" sz="2400" dirty="0"/>
              <a:t>Use censys tactically on assets you want more information 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78253C-DFAE-98F5-AAD5-BAA9F87D5E19}"/>
              </a:ext>
            </a:extLst>
          </p:cNvPr>
          <p:cNvSpPr txBox="1">
            <a:spLocks/>
          </p:cNvSpPr>
          <p:nvPr/>
        </p:nvSpPr>
        <p:spPr>
          <a:xfrm>
            <a:off x="6297107" y="1567210"/>
            <a:ext cx="2828039" cy="457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>
                <a:solidFill>
                  <a:srgbClr val="FFFF00"/>
                </a:solidFill>
              </a:rPr>
              <a:t>www.bestbuy.com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A546E7-C89F-5AFC-1864-1C433CD8F00F}"/>
              </a:ext>
            </a:extLst>
          </p:cNvPr>
          <p:cNvSpPr txBox="1">
            <a:spLocks/>
          </p:cNvSpPr>
          <p:nvPr/>
        </p:nvSpPr>
        <p:spPr>
          <a:xfrm>
            <a:off x="183982" y="1432875"/>
            <a:ext cx="6414556" cy="72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Does your Company have a website?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4EF2D-C9A0-628E-76FA-3B98C7A752B0}"/>
              </a:ext>
            </a:extLst>
          </p:cNvPr>
          <p:cNvSpPr txBox="1">
            <a:spLocks/>
          </p:cNvSpPr>
          <p:nvPr/>
        </p:nvSpPr>
        <p:spPr>
          <a:xfrm>
            <a:off x="183982" y="6466403"/>
            <a:ext cx="5687346" cy="31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* Does not have to be organization, there are a lot of possibilities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1B92C-BFBD-2257-233D-475CF8BAA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8C56-FD25-1733-D042-3237D0C5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Example Baseline Workflow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7D8B13-BF55-CF97-0717-BF533836ADE7}"/>
              </a:ext>
            </a:extLst>
          </p:cNvPr>
          <p:cNvSpPr/>
          <p:nvPr/>
        </p:nvSpPr>
        <p:spPr>
          <a:xfrm flipH="1">
            <a:off x="5009537" y="1272381"/>
            <a:ext cx="2172924" cy="1412400"/>
          </a:xfrm>
          <a:custGeom>
            <a:avLst/>
            <a:gdLst>
              <a:gd name="connsiteX0" fmla="*/ 0 w 2172924"/>
              <a:gd name="connsiteY0" fmla="*/ 235405 h 1412400"/>
              <a:gd name="connsiteX1" fmla="*/ 235405 w 2172924"/>
              <a:gd name="connsiteY1" fmla="*/ 0 h 1412400"/>
              <a:gd name="connsiteX2" fmla="*/ 1937519 w 2172924"/>
              <a:gd name="connsiteY2" fmla="*/ 0 h 1412400"/>
              <a:gd name="connsiteX3" fmla="*/ 2172924 w 2172924"/>
              <a:gd name="connsiteY3" fmla="*/ 235405 h 1412400"/>
              <a:gd name="connsiteX4" fmla="*/ 2172924 w 2172924"/>
              <a:gd name="connsiteY4" fmla="*/ 1176995 h 1412400"/>
              <a:gd name="connsiteX5" fmla="*/ 1937519 w 2172924"/>
              <a:gd name="connsiteY5" fmla="*/ 1412400 h 1412400"/>
              <a:gd name="connsiteX6" fmla="*/ 235405 w 2172924"/>
              <a:gd name="connsiteY6" fmla="*/ 1412400 h 1412400"/>
              <a:gd name="connsiteX7" fmla="*/ 0 w 2172924"/>
              <a:gd name="connsiteY7" fmla="*/ 1176995 h 1412400"/>
              <a:gd name="connsiteX8" fmla="*/ 0 w 2172924"/>
              <a:gd name="connsiteY8" fmla="*/ 235405 h 14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24" h="1412400">
                <a:moveTo>
                  <a:pt x="0" y="235405"/>
                </a:moveTo>
                <a:cubicBezTo>
                  <a:pt x="0" y="105394"/>
                  <a:pt x="105394" y="0"/>
                  <a:pt x="235405" y="0"/>
                </a:cubicBezTo>
                <a:lnTo>
                  <a:pt x="1937519" y="0"/>
                </a:lnTo>
                <a:cubicBezTo>
                  <a:pt x="2067530" y="0"/>
                  <a:pt x="2172924" y="105394"/>
                  <a:pt x="2172924" y="235405"/>
                </a:cubicBezTo>
                <a:lnTo>
                  <a:pt x="2172924" y="1176995"/>
                </a:lnTo>
                <a:cubicBezTo>
                  <a:pt x="2172924" y="1307006"/>
                  <a:pt x="2067530" y="1412400"/>
                  <a:pt x="1937519" y="1412400"/>
                </a:cubicBezTo>
                <a:lnTo>
                  <a:pt x="235405" y="1412400"/>
                </a:lnTo>
                <a:cubicBezTo>
                  <a:pt x="105394" y="1412400"/>
                  <a:pt x="0" y="1307006"/>
                  <a:pt x="0" y="1176995"/>
                </a:cubicBezTo>
                <a:lnTo>
                  <a:pt x="0" y="235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78" tIns="156578" rIns="156578" bIns="15657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 err="1"/>
              <a:t>Dnsdumpster</a:t>
            </a:r>
            <a:r>
              <a:rPr lang="en-US" sz="2300" kern="1200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327522-500F-5154-86B0-F4F5CF7D050F}"/>
              </a:ext>
            </a:extLst>
          </p:cNvPr>
          <p:cNvSpPr/>
          <p:nvPr/>
        </p:nvSpPr>
        <p:spPr>
          <a:xfrm>
            <a:off x="4212875" y="1978370"/>
            <a:ext cx="3766734" cy="37667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61424" y="599610"/>
                </a:moveTo>
                <a:arcTo wR="1883367" hR="1883367" stAng="19021739" swAng="2304323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C39E9A-9425-3AED-7FAD-8CED1E5618EF}"/>
              </a:ext>
            </a:extLst>
          </p:cNvPr>
          <p:cNvSpPr/>
          <p:nvPr/>
        </p:nvSpPr>
        <p:spPr>
          <a:xfrm>
            <a:off x="6640581" y="4099140"/>
            <a:ext cx="2172924" cy="1412400"/>
          </a:xfrm>
          <a:custGeom>
            <a:avLst/>
            <a:gdLst>
              <a:gd name="connsiteX0" fmla="*/ 0 w 2172924"/>
              <a:gd name="connsiteY0" fmla="*/ 235405 h 1412400"/>
              <a:gd name="connsiteX1" fmla="*/ 235405 w 2172924"/>
              <a:gd name="connsiteY1" fmla="*/ 0 h 1412400"/>
              <a:gd name="connsiteX2" fmla="*/ 1937519 w 2172924"/>
              <a:gd name="connsiteY2" fmla="*/ 0 h 1412400"/>
              <a:gd name="connsiteX3" fmla="*/ 2172924 w 2172924"/>
              <a:gd name="connsiteY3" fmla="*/ 235405 h 1412400"/>
              <a:gd name="connsiteX4" fmla="*/ 2172924 w 2172924"/>
              <a:gd name="connsiteY4" fmla="*/ 1176995 h 1412400"/>
              <a:gd name="connsiteX5" fmla="*/ 1937519 w 2172924"/>
              <a:gd name="connsiteY5" fmla="*/ 1412400 h 1412400"/>
              <a:gd name="connsiteX6" fmla="*/ 235405 w 2172924"/>
              <a:gd name="connsiteY6" fmla="*/ 1412400 h 1412400"/>
              <a:gd name="connsiteX7" fmla="*/ 0 w 2172924"/>
              <a:gd name="connsiteY7" fmla="*/ 1176995 h 1412400"/>
              <a:gd name="connsiteX8" fmla="*/ 0 w 2172924"/>
              <a:gd name="connsiteY8" fmla="*/ 235405 h 14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24" h="1412400">
                <a:moveTo>
                  <a:pt x="0" y="235405"/>
                </a:moveTo>
                <a:cubicBezTo>
                  <a:pt x="0" y="105394"/>
                  <a:pt x="105394" y="0"/>
                  <a:pt x="235405" y="0"/>
                </a:cubicBezTo>
                <a:lnTo>
                  <a:pt x="1937519" y="0"/>
                </a:lnTo>
                <a:cubicBezTo>
                  <a:pt x="2067530" y="0"/>
                  <a:pt x="2172924" y="105394"/>
                  <a:pt x="2172924" y="235405"/>
                </a:cubicBezTo>
                <a:lnTo>
                  <a:pt x="2172924" y="1176995"/>
                </a:lnTo>
                <a:cubicBezTo>
                  <a:pt x="2172924" y="1307006"/>
                  <a:pt x="2067530" y="1412400"/>
                  <a:pt x="1937519" y="1412400"/>
                </a:cubicBezTo>
                <a:lnTo>
                  <a:pt x="235405" y="1412400"/>
                </a:lnTo>
                <a:cubicBezTo>
                  <a:pt x="105394" y="1412400"/>
                  <a:pt x="0" y="1307006"/>
                  <a:pt x="0" y="1176995"/>
                </a:cubicBezTo>
                <a:lnTo>
                  <a:pt x="0" y="235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78" tIns="156578" rIns="156578" bIns="15657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shodan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534587-5D9B-B0D0-0A6F-F1B3365D135E}"/>
              </a:ext>
            </a:extLst>
          </p:cNvPr>
          <p:cNvSpPr/>
          <p:nvPr/>
        </p:nvSpPr>
        <p:spPr>
          <a:xfrm>
            <a:off x="4212632" y="1980290"/>
            <a:ext cx="3766734" cy="37667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61052" y="3675949"/>
                </a:moveTo>
                <a:arcTo wR="1883367" hR="1883367" stAng="4328263" swAng="2143475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84FF9F4-41C1-4E48-66EA-EDFEF28B340C}"/>
              </a:ext>
            </a:extLst>
          </p:cNvPr>
          <p:cNvSpPr/>
          <p:nvPr/>
        </p:nvSpPr>
        <p:spPr>
          <a:xfrm>
            <a:off x="3378494" y="4099140"/>
            <a:ext cx="2172924" cy="1412400"/>
          </a:xfrm>
          <a:custGeom>
            <a:avLst/>
            <a:gdLst>
              <a:gd name="connsiteX0" fmla="*/ 0 w 2172924"/>
              <a:gd name="connsiteY0" fmla="*/ 235405 h 1412400"/>
              <a:gd name="connsiteX1" fmla="*/ 235405 w 2172924"/>
              <a:gd name="connsiteY1" fmla="*/ 0 h 1412400"/>
              <a:gd name="connsiteX2" fmla="*/ 1937519 w 2172924"/>
              <a:gd name="connsiteY2" fmla="*/ 0 h 1412400"/>
              <a:gd name="connsiteX3" fmla="*/ 2172924 w 2172924"/>
              <a:gd name="connsiteY3" fmla="*/ 235405 h 1412400"/>
              <a:gd name="connsiteX4" fmla="*/ 2172924 w 2172924"/>
              <a:gd name="connsiteY4" fmla="*/ 1176995 h 1412400"/>
              <a:gd name="connsiteX5" fmla="*/ 1937519 w 2172924"/>
              <a:gd name="connsiteY5" fmla="*/ 1412400 h 1412400"/>
              <a:gd name="connsiteX6" fmla="*/ 235405 w 2172924"/>
              <a:gd name="connsiteY6" fmla="*/ 1412400 h 1412400"/>
              <a:gd name="connsiteX7" fmla="*/ 0 w 2172924"/>
              <a:gd name="connsiteY7" fmla="*/ 1176995 h 1412400"/>
              <a:gd name="connsiteX8" fmla="*/ 0 w 2172924"/>
              <a:gd name="connsiteY8" fmla="*/ 235405 h 14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924" h="1412400">
                <a:moveTo>
                  <a:pt x="0" y="235405"/>
                </a:moveTo>
                <a:cubicBezTo>
                  <a:pt x="0" y="105394"/>
                  <a:pt x="105394" y="0"/>
                  <a:pt x="235405" y="0"/>
                </a:cubicBezTo>
                <a:lnTo>
                  <a:pt x="1937519" y="0"/>
                </a:lnTo>
                <a:cubicBezTo>
                  <a:pt x="2067530" y="0"/>
                  <a:pt x="2172924" y="105394"/>
                  <a:pt x="2172924" y="235405"/>
                </a:cubicBezTo>
                <a:lnTo>
                  <a:pt x="2172924" y="1176995"/>
                </a:lnTo>
                <a:cubicBezTo>
                  <a:pt x="2172924" y="1307006"/>
                  <a:pt x="2067530" y="1412400"/>
                  <a:pt x="1937519" y="1412400"/>
                </a:cubicBezTo>
                <a:lnTo>
                  <a:pt x="235405" y="1412400"/>
                </a:lnTo>
                <a:cubicBezTo>
                  <a:pt x="105394" y="1412400"/>
                  <a:pt x="0" y="1307006"/>
                  <a:pt x="0" y="1176995"/>
                </a:cubicBezTo>
                <a:lnTo>
                  <a:pt x="0" y="235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578" tIns="156578" rIns="156578" bIns="15657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censys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F75708C-367E-DE94-7FE1-235E8B73BA90}"/>
              </a:ext>
            </a:extLst>
          </p:cNvPr>
          <p:cNvSpPr/>
          <p:nvPr/>
        </p:nvSpPr>
        <p:spPr>
          <a:xfrm>
            <a:off x="4212389" y="1978370"/>
            <a:ext cx="3766734" cy="37667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976" y="1733449"/>
                </a:moveTo>
                <a:arcTo wR="1883367" hR="1883367" stAng="11073938" swAng="2304323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3772B-AB3F-25D4-D5DF-FAF1FD972D87}"/>
              </a:ext>
            </a:extLst>
          </p:cNvPr>
          <p:cNvSpPr txBox="1"/>
          <p:nvPr/>
        </p:nvSpPr>
        <p:spPr>
          <a:xfrm>
            <a:off x="7337722" y="1272381"/>
            <a:ext cx="295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here</a:t>
            </a:r>
          </a:p>
          <a:p>
            <a:r>
              <a:rPr lang="en-US" dirty="0"/>
              <a:t>Enumerate subdomains</a:t>
            </a:r>
          </a:p>
          <a:p>
            <a:r>
              <a:rPr lang="en-US" dirty="0"/>
              <a:t>Export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41941-F0B6-3992-D9C1-DCB27E68ED88}"/>
              </a:ext>
            </a:extLst>
          </p:cNvPr>
          <p:cNvSpPr txBox="1"/>
          <p:nvPr/>
        </p:nvSpPr>
        <p:spPr>
          <a:xfrm>
            <a:off x="8959392" y="4099140"/>
            <a:ext cx="35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 new pivot points</a:t>
            </a:r>
          </a:p>
          <a:p>
            <a:r>
              <a:rPr lang="en-US" dirty="0"/>
              <a:t>Validate findings</a:t>
            </a:r>
          </a:p>
          <a:p>
            <a:r>
              <a:rPr lang="en-US" dirty="0"/>
              <a:t>Export results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556F8-7671-49A7-EDF8-5F046871D350}"/>
              </a:ext>
            </a:extLst>
          </p:cNvPr>
          <p:cNvSpPr txBox="1"/>
          <p:nvPr/>
        </p:nvSpPr>
        <p:spPr>
          <a:xfrm>
            <a:off x="297250" y="4099140"/>
            <a:ext cx="320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 new pivot points</a:t>
            </a:r>
          </a:p>
          <a:p>
            <a:r>
              <a:rPr lang="en-US" dirty="0"/>
              <a:t>Validate findings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F39D320-7B70-A397-AB6E-53F98F082269}"/>
              </a:ext>
            </a:extLst>
          </p:cNvPr>
          <p:cNvSpPr/>
          <p:nvPr/>
        </p:nvSpPr>
        <p:spPr>
          <a:xfrm flipH="1" flipV="1">
            <a:off x="8594972" y="801414"/>
            <a:ext cx="1262226" cy="37667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61424" y="599610"/>
                </a:moveTo>
                <a:arcTo wR="1883367" hR="1883367" stAng="19021739" swAng="2304323"/>
              </a:path>
            </a:pathLst>
          </a:custGeom>
          <a:noFill/>
          <a:ln>
            <a:tailEnd type="arrow"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915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C9560-E0DF-7134-A528-21ABC853F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C3D0-6BF2-C9D4-C730-8A31C5AC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 err="1"/>
              <a:t>dnsdumpster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29F81-685B-E32B-9141-4F055DE76CF9}"/>
              </a:ext>
            </a:extLst>
          </p:cNvPr>
          <p:cNvSpPr txBox="1">
            <a:spLocks/>
          </p:cNvSpPr>
          <p:nvPr/>
        </p:nvSpPr>
        <p:spPr>
          <a:xfrm>
            <a:off x="10273962" y="479937"/>
            <a:ext cx="1918038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>
                <a:solidFill>
                  <a:srgbClr val="FFFF00"/>
                </a:solidFill>
              </a:rPr>
              <a:t>bestbuy.com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78582-AB75-3D1C-3C4A-320E9DF80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2" y="981002"/>
            <a:ext cx="8353724" cy="5708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527B82-5268-07FA-CCCF-F42126BB8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2" y="942125"/>
            <a:ext cx="10393225" cy="5830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ABAF1E-5A13-824E-2BF6-95817A0C3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82" y="981002"/>
            <a:ext cx="9793067" cy="32294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219A8B-1710-3609-A5FD-A37E271E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77" y="981002"/>
            <a:ext cx="10433226" cy="3619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D25C37-8C00-9538-A4B2-237AFA258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86" y="942125"/>
            <a:ext cx="8492686" cy="5830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88FC33-6881-9CF5-B618-3BA4BE44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90" y="942125"/>
            <a:ext cx="10010185" cy="583317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083414F-3A36-4AAC-CB42-3E264C726723}"/>
              </a:ext>
            </a:extLst>
          </p:cNvPr>
          <p:cNvSpPr txBox="1">
            <a:spLocks/>
          </p:cNvSpPr>
          <p:nvPr/>
        </p:nvSpPr>
        <p:spPr>
          <a:xfrm>
            <a:off x="9196007" y="1394810"/>
            <a:ext cx="2995993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7 Hosting Providers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C90F13-1E64-7E73-9ABF-10E2187DDE4A}"/>
              </a:ext>
            </a:extLst>
          </p:cNvPr>
          <p:cNvSpPr txBox="1">
            <a:spLocks/>
          </p:cNvSpPr>
          <p:nvPr/>
        </p:nvSpPr>
        <p:spPr>
          <a:xfrm>
            <a:off x="9971987" y="1105688"/>
            <a:ext cx="2215299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8 name servers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617298B-7853-5E10-3259-E4E464C76ADE}"/>
              </a:ext>
            </a:extLst>
          </p:cNvPr>
          <p:cNvSpPr txBox="1">
            <a:spLocks/>
          </p:cNvSpPr>
          <p:nvPr/>
        </p:nvSpPr>
        <p:spPr>
          <a:xfrm>
            <a:off x="10089980" y="1701776"/>
            <a:ext cx="2102020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2 mail servers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90DA5C6-4F07-5003-24BC-DA20A7B48CC5}"/>
              </a:ext>
            </a:extLst>
          </p:cNvPr>
          <p:cNvSpPr txBox="1">
            <a:spLocks/>
          </p:cNvSpPr>
          <p:nvPr/>
        </p:nvSpPr>
        <p:spPr>
          <a:xfrm>
            <a:off x="9492650" y="817576"/>
            <a:ext cx="2689923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100 Host records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90B74B2-B04B-B93F-6601-D1A4CA6EC5EF}"/>
              </a:ext>
            </a:extLst>
          </p:cNvPr>
          <p:cNvSpPr txBox="1">
            <a:spLocks/>
          </p:cNvSpPr>
          <p:nvPr/>
        </p:nvSpPr>
        <p:spPr>
          <a:xfrm>
            <a:off x="10190375" y="2255040"/>
            <a:ext cx="2001767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 spreadsheet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CBE44E-0D10-A19E-AC20-8D824373115F}"/>
              </a:ext>
            </a:extLst>
          </p:cNvPr>
          <p:cNvSpPr txBox="1">
            <a:spLocks/>
          </p:cNvSpPr>
          <p:nvPr/>
        </p:nvSpPr>
        <p:spPr>
          <a:xfrm>
            <a:off x="9492650" y="1979699"/>
            <a:ext cx="2689923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 </a:t>
            </a:r>
            <a:r>
              <a:rPr lang="en-US" sz="2400" dirty="0" err="1">
                <a:solidFill>
                  <a:srgbClr val="FFFF00"/>
                </a:solidFill>
              </a:rPr>
              <a:t>ext</a:t>
            </a:r>
            <a:r>
              <a:rPr lang="en-US" sz="2400" dirty="0">
                <a:solidFill>
                  <a:srgbClr val="FFFF00"/>
                </a:solidFill>
              </a:rPr>
              <a:t> network map</a:t>
            </a:r>
          </a:p>
        </p:txBody>
      </p:sp>
    </p:spTree>
    <p:extLst>
      <p:ext uri="{BB962C8B-B14F-4D97-AF65-F5344CB8AC3E}">
        <p14:creationId xmlns:p14="http://schemas.microsoft.com/office/powerpoint/2010/main" val="39887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2BEFC-2835-8DAD-4471-BF55379FC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8F22-5E1F-1D7D-8B4E-7561B226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82" y="234875"/>
            <a:ext cx="9905998" cy="831925"/>
          </a:xfrm>
        </p:spPr>
        <p:txBody>
          <a:bodyPr/>
          <a:lstStyle/>
          <a:p>
            <a:r>
              <a:rPr lang="en-US" dirty="0"/>
              <a:t>shodan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8A19D2-E728-CE82-F341-F9C2CF05136F}"/>
              </a:ext>
            </a:extLst>
          </p:cNvPr>
          <p:cNvSpPr txBox="1">
            <a:spLocks/>
          </p:cNvSpPr>
          <p:nvPr/>
        </p:nvSpPr>
        <p:spPr>
          <a:xfrm>
            <a:off x="10897386" y="479937"/>
            <a:ext cx="1294614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Best buy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E41007-E4D4-D322-6291-F4677039A95F}"/>
              </a:ext>
            </a:extLst>
          </p:cNvPr>
          <p:cNvSpPr txBox="1">
            <a:spLocks/>
          </p:cNvSpPr>
          <p:nvPr/>
        </p:nvSpPr>
        <p:spPr>
          <a:xfrm>
            <a:off x="10369485" y="820719"/>
            <a:ext cx="1822515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14 domains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77F607D-C49C-82D0-7A88-A78B2038F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82" y="1026148"/>
            <a:ext cx="8262434" cy="44148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Cast wide net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investigate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validate </a:t>
            </a:r>
            <a:r>
              <a:rPr lang="en-US" sz="2400" dirty="0">
                <a:solidFill>
                  <a:schemeClr val="accent1"/>
                </a:solidFill>
              </a:rPr>
              <a:t>○</a:t>
            </a:r>
            <a:r>
              <a:rPr lang="en-US" sz="2400" dirty="0"/>
              <a:t> enumerate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24EE5-0FDC-4FD2-B802-20139CA4D685}"/>
              </a:ext>
            </a:extLst>
          </p:cNvPr>
          <p:cNvSpPr txBox="1">
            <a:spLocks/>
          </p:cNvSpPr>
          <p:nvPr/>
        </p:nvSpPr>
        <p:spPr>
          <a:xfrm>
            <a:off x="10089981" y="1541426"/>
            <a:ext cx="2102020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10 open ports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93E8226-F6C8-FD12-D24C-670F28D694D5}"/>
              </a:ext>
            </a:extLst>
          </p:cNvPr>
          <p:cNvSpPr txBox="1">
            <a:spLocks/>
          </p:cNvSpPr>
          <p:nvPr/>
        </p:nvSpPr>
        <p:spPr>
          <a:xfrm>
            <a:off x="10269091" y="1913339"/>
            <a:ext cx="1922910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10 Products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B265CCA-EDF3-066D-70A1-F3DBF779DC88}"/>
              </a:ext>
            </a:extLst>
          </p:cNvPr>
          <p:cNvSpPr txBox="1">
            <a:spLocks/>
          </p:cNvSpPr>
          <p:nvPr/>
        </p:nvSpPr>
        <p:spPr>
          <a:xfrm>
            <a:off x="9106293" y="1164351"/>
            <a:ext cx="3085708" cy="360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</a:rPr>
              <a:t>12 web technologies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61CD3-A457-9509-406A-BCCFF5D9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2" y="1505133"/>
            <a:ext cx="10326541" cy="5182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272ECC-CC66-2573-A0C0-6774D72B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2" y="1505133"/>
            <a:ext cx="9840698" cy="4115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C8569-197B-516D-8238-0F771D4CA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82" y="1505132"/>
            <a:ext cx="8880117" cy="2928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85BB39-6B22-A0FB-4927-2647D0899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82" y="1505131"/>
            <a:ext cx="7129371" cy="51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42" grpId="0"/>
      <p:bldP spid="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2852</TotalTime>
  <Words>1494</Words>
  <Application>Microsoft Office PowerPoint</Application>
  <PresentationFormat>Widescreen</PresentationFormat>
  <Paragraphs>213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Mesh</vt:lpstr>
      <vt:lpstr>Seeing Outside in:</vt:lpstr>
      <vt:lpstr>agenda</vt:lpstr>
      <vt:lpstr>About me</vt:lpstr>
      <vt:lpstr>So what?</vt:lpstr>
      <vt:lpstr>scenario</vt:lpstr>
      <vt:lpstr>Where to start?</vt:lpstr>
      <vt:lpstr>Example Baseline Workflow</vt:lpstr>
      <vt:lpstr>dnsdumpster</vt:lpstr>
      <vt:lpstr>shodan</vt:lpstr>
      <vt:lpstr>shodan</vt:lpstr>
      <vt:lpstr>Censys</vt:lpstr>
      <vt:lpstr>Recap so far</vt:lpstr>
      <vt:lpstr>Now what?</vt:lpstr>
      <vt:lpstr>Badness #1 – Citrix bleed</vt:lpstr>
      <vt:lpstr>Badness #2 – Pulse Connect </vt:lpstr>
      <vt:lpstr>Sources</vt:lpstr>
      <vt:lpstr>tools</vt:lpstr>
      <vt:lpstr>tools</vt:lpstr>
      <vt:lpstr>social media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Hour Malware</dc:title>
  <dc:creator>Aggie</dc:creator>
  <cp:lastModifiedBy>Aggie</cp:lastModifiedBy>
  <cp:revision>58</cp:revision>
  <dcterms:created xsi:type="dcterms:W3CDTF">2023-12-12T15:41:44Z</dcterms:created>
  <dcterms:modified xsi:type="dcterms:W3CDTF">2024-03-07T23:53:19Z</dcterms:modified>
</cp:coreProperties>
</file>