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5"/>
  </p:notesMasterIdLst>
  <p:handoutMasterIdLst>
    <p:handoutMasterId r:id="rId66"/>
  </p:handoutMasterIdLst>
  <p:sldIdLst>
    <p:sldId id="256" r:id="rId5"/>
    <p:sldId id="386" r:id="rId6"/>
    <p:sldId id="392" r:id="rId7"/>
    <p:sldId id="350" r:id="rId8"/>
    <p:sldId id="393" r:id="rId9"/>
    <p:sldId id="390" r:id="rId10"/>
    <p:sldId id="388" r:id="rId11"/>
    <p:sldId id="394" r:id="rId12"/>
    <p:sldId id="395" r:id="rId13"/>
    <p:sldId id="396" r:id="rId14"/>
    <p:sldId id="398" r:id="rId15"/>
    <p:sldId id="397" r:id="rId16"/>
    <p:sldId id="401" r:id="rId17"/>
    <p:sldId id="400" r:id="rId18"/>
    <p:sldId id="399" r:id="rId19"/>
    <p:sldId id="402" r:id="rId20"/>
    <p:sldId id="403" r:id="rId21"/>
    <p:sldId id="404" r:id="rId22"/>
    <p:sldId id="405" r:id="rId23"/>
    <p:sldId id="406" r:id="rId24"/>
    <p:sldId id="441" r:id="rId25"/>
    <p:sldId id="407" r:id="rId26"/>
    <p:sldId id="442" r:id="rId27"/>
    <p:sldId id="440" r:id="rId28"/>
    <p:sldId id="444" r:id="rId29"/>
    <p:sldId id="443"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9" r:id="rId51"/>
    <p:sldId id="428" r:id="rId52"/>
    <p:sldId id="430" r:id="rId53"/>
    <p:sldId id="431" r:id="rId54"/>
    <p:sldId id="432" r:id="rId55"/>
    <p:sldId id="433" r:id="rId56"/>
    <p:sldId id="435" r:id="rId57"/>
    <p:sldId id="436" r:id="rId58"/>
    <p:sldId id="437" r:id="rId59"/>
    <p:sldId id="438" r:id="rId60"/>
    <p:sldId id="447" r:id="rId61"/>
    <p:sldId id="446" r:id="rId62"/>
    <p:sldId id="445" r:id="rId63"/>
    <p:sldId id="354" r:id="rId64"/>
  </p:sldIdLst>
  <p:sldSz cx="12192000" cy="6858000"/>
  <p:notesSz cx="6858000" cy="9144000"/>
  <p:embeddedFontLst>
    <p:embeddedFont>
      <p:font typeface="Inter Light" panose="020B0502030000000004" pitchFamily="34" charset="0"/>
      <p:regular r:id="rId67"/>
    </p:embeddedFont>
  </p:embeddedFontLst>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BE577E-DE0A-A7EB-BE54-8F9462DB75D2}" name="Aaron Bray" initials="AB" userId="S::aaron@phylum.com::589d8072-4ead-4062-b8b3-4ffd3bdf36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EF5"/>
    <a:srgbClr val="016EF4"/>
    <a:srgbClr val="192E4D"/>
    <a:srgbClr val="17263B"/>
    <a:srgbClr val="192E4E"/>
    <a:srgbClr val="1A3257"/>
    <a:srgbClr val="083B77"/>
    <a:srgbClr val="79F2EC"/>
    <a:srgbClr val="1973D1"/>
    <a:srgbClr val="131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4" autoAdjust="0"/>
    <p:restoredTop sz="86390" autoAdjust="0"/>
  </p:normalViewPr>
  <p:slideViewPr>
    <p:cSldViewPr snapToGrid="0" showGuides="1">
      <p:cViewPr varScale="1">
        <p:scale>
          <a:sx n="158" d="100"/>
          <a:sy n="158" d="100"/>
        </p:scale>
        <p:origin x="1336" y="18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02531A-9E16-FCAF-AE68-77E3482F27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a:extLst>
              <a:ext uri="{FF2B5EF4-FFF2-40B4-BE49-F238E27FC236}">
                <a16:creationId xmlns:a16="http://schemas.microsoft.com/office/drawing/2014/main" id="{F6D43796-F38C-D31C-378F-820F16394C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FB1C84-640F-431A-BCA9-E4F9D466CB59}" type="datetimeFigureOut">
              <a:rPr lang="en-PK" smtClean="0"/>
              <a:t>6/7/24</a:t>
            </a:fld>
            <a:endParaRPr lang="en-PK"/>
          </a:p>
        </p:txBody>
      </p:sp>
      <p:sp>
        <p:nvSpPr>
          <p:cNvPr id="4" name="Footer Placeholder 3">
            <a:extLst>
              <a:ext uri="{FF2B5EF4-FFF2-40B4-BE49-F238E27FC236}">
                <a16:creationId xmlns:a16="http://schemas.microsoft.com/office/drawing/2014/main" id="{19CEB7E4-0F65-ECD2-D5A8-3776E0C2D4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5" name="Slide Number Placeholder 4">
            <a:extLst>
              <a:ext uri="{FF2B5EF4-FFF2-40B4-BE49-F238E27FC236}">
                <a16:creationId xmlns:a16="http://schemas.microsoft.com/office/drawing/2014/main" id="{79A7B62E-44FC-9334-2D8E-8858B23227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8B26FA-6C01-4968-BB6E-424F53418C58}" type="slidenum">
              <a:rPr lang="en-PK" smtClean="0"/>
              <a:t>‹#›</a:t>
            </a:fld>
            <a:endParaRPr lang="en-PK"/>
          </a:p>
        </p:txBody>
      </p:sp>
    </p:spTree>
    <p:extLst>
      <p:ext uri="{BB962C8B-B14F-4D97-AF65-F5344CB8AC3E}">
        <p14:creationId xmlns:p14="http://schemas.microsoft.com/office/powerpoint/2010/main" val="90784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697DF-9A99-4DB7-BF23-7443524B212D}" type="datetimeFigureOut">
              <a:rPr lang="en-PK" smtClean="0"/>
              <a:t>6/7/24</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1CB78-54AD-4EE9-B2FC-C088DC64C992}" type="slidenum">
              <a:rPr lang="en-PK" smtClean="0"/>
              <a:t>‹#›</a:t>
            </a:fld>
            <a:endParaRPr lang="en-PK"/>
          </a:p>
        </p:txBody>
      </p:sp>
    </p:spTree>
    <p:extLst>
      <p:ext uri="{BB962C8B-B14F-4D97-AF65-F5344CB8AC3E}">
        <p14:creationId xmlns:p14="http://schemas.microsoft.com/office/powerpoint/2010/main" val="99626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ithub.blog/2023-07-18-security-alert-social-engineering-campaign-targets-technology-industry-employees/#domain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Ross Bryant and I am the Chief of Research at Phylum.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want to talk to you about the proliferation of threats from Nation–State actors in open-source software ecosystems</a:t>
            </a:r>
          </a:p>
          <a:p>
            <a:endParaRPr lang="en-US" dirty="0"/>
          </a:p>
          <a:p>
            <a:r>
              <a:rPr lang="en-US" dirty="0"/>
              <a:t>Phylum is an open-source software supply chain security company, and</a:t>
            </a:r>
          </a:p>
          <a:p>
            <a:endParaRPr lang="en-US" dirty="0"/>
          </a:p>
          <a:p>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1</a:t>
            </a:fld>
            <a:endParaRPr lang="en-PK"/>
          </a:p>
        </p:txBody>
      </p:sp>
    </p:spTree>
    <p:extLst>
      <p:ext uri="{BB962C8B-B14F-4D97-AF65-F5344CB8AC3E}">
        <p14:creationId xmlns:p14="http://schemas.microsoft.com/office/powerpoint/2010/main" val="136716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one is fairly innocuous, not much going on here...</a:t>
            </a:r>
          </a:p>
          <a:p>
            <a:endParaRPr lang="en-US" dirty="0"/>
          </a:p>
          <a:p>
            <a:r>
              <a:rPr lang="en-US" dirty="0"/>
              <a:t>except for the unusual preinstall hook that executes as soon as a developer executes </a:t>
            </a:r>
            <a:r>
              <a:rPr lang="en-US" dirty="0" err="1"/>
              <a:t>npm</a:t>
            </a:r>
            <a:r>
              <a:rPr lang="en-US" dirty="0"/>
              <a:t> install </a:t>
            </a:r>
          </a:p>
        </p:txBody>
      </p:sp>
      <p:sp>
        <p:nvSpPr>
          <p:cNvPr id="4" name="Slide Number Placeholder 3"/>
          <p:cNvSpPr>
            <a:spLocks noGrp="1"/>
          </p:cNvSpPr>
          <p:nvPr>
            <p:ph type="sldNum" sz="quarter" idx="5"/>
          </p:nvPr>
        </p:nvSpPr>
        <p:spPr/>
        <p:txBody>
          <a:bodyPr/>
          <a:lstStyle/>
          <a:p>
            <a:fld id="{1201CB78-54AD-4EE9-B2FC-C088DC64C992}" type="slidenum">
              <a:rPr lang="en-PK" smtClean="0"/>
              <a:t>10</a:t>
            </a:fld>
            <a:endParaRPr lang="en-PK"/>
          </a:p>
        </p:txBody>
      </p:sp>
    </p:spTree>
    <p:extLst>
      <p:ext uri="{BB962C8B-B14F-4D97-AF65-F5344CB8AC3E}">
        <p14:creationId xmlns:p14="http://schemas.microsoft.com/office/powerpoint/2010/main" val="27670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npm</a:t>
            </a:r>
            <a:r>
              <a:rPr lang="en-US" dirty="0"/>
              <a:t>, preinstall hooks execute immediately whenever a developer installs a package.</a:t>
            </a:r>
          </a:p>
          <a:p>
            <a:endParaRPr lang="en-US" dirty="0"/>
          </a:p>
          <a:p>
            <a:r>
              <a:rPr lang="en-US" dirty="0"/>
              <a:t>So, this hook immediately installs the sync-request dependency and then executes </a:t>
            </a:r>
            <a:r>
              <a:rPr lang="en-US" dirty="0" err="1"/>
              <a:t>main.js</a:t>
            </a:r>
            <a:r>
              <a:rPr lang="en-US" dirty="0"/>
              <a:t>.</a:t>
            </a:r>
          </a:p>
          <a:p>
            <a:endParaRPr lang="en-US" dirty="0"/>
          </a:p>
          <a:p>
            <a:r>
              <a:rPr lang="en-US" dirty="0"/>
              <a:t>So, what do we find in </a:t>
            </a:r>
            <a:r>
              <a:rPr lang="en-US" dirty="0" err="1"/>
              <a:t>main.js</a:t>
            </a:r>
            <a:r>
              <a:rPr lang="en-US" dirty="0"/>
              <a:t>?</a:t>
            </a:r>
          </a:p>
        </p:txBody>
      </p:sp>
      <p:sp>
        <p:nvSpPr>
          <p:cNvPr id="4" name="Slide Number Placeholder 3"/>
          <p:cNvSpPr>
            <a:spLocks noGrp="1"/>
          </p:cNvSpPr>
          <p:nvPr>
            <p:ph type="sldNum" sz="quarter" idx="5"/>
          </p:nvPr>
        </p:nvSpPr>
        <p:spPr/>
        <p:txBody>
          <a:bodyPr/>
          <a:lstStyle/>
          <a:p>
            <a:fld id="{1201CB78-54AD-4EE9-B2FC-C088DC64C992}" type="slidenum">
              <a:rPr lang="en-PK" smtClean="0"/>
              <a:t>11</a:t>
            </a:fld>
            <a:endParaRPr lang="en-PK"/>
          </a:p>
        </p:txBody>
      </p:sp>
    </p:spTree>
    <p:extLst>
      <p:ext uri="{BB962C8B-B14F-4D97-AF65-F5344CB8AC3E}">
        <p14:creationId xmlns:p14="http://schemas.microsoft.com/office/powerpoint/2010/main" val="3472314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lot.  Just 20 lines of code. </a:t>
            </a:r>
          </a:p>
          <a:p>
            <a:endParaRPr lang="en-US" dirty="0"/>
          </a:p>
          <a:p>
            <a:r>
              <a:rPr lang="en-US" dirty="0"/>
              <a:t>First,</a:t>
            </a:r>
          </a:p>
        </p:txBody>
      </p:sp>
      <p:sp>
        <p:nvSpPr>
          <p:cNvPr id="4" name="Slide Number Placeholder 3"/>
          <p:cNvSpPr>
            <a:spLocks noGrp="1"/>
          </p:cNvSpPr>
          <p:nvPr>
            <p:ph type="sldNum" sz="quarter" idx="5"/>
          </p:nvPr>
        </p:nvSpPr>
        <p:spPr/>
        <p:txBody>
          <a:bodyPr/>
          <a:lstStyle/>
          <a:p>
            <a:fld id="{1201CB78-54AD-4EE9-B2FC-C088DC64C992}" type="slidenum">
              <a:rPr lang="en-PK" smtClean="0"/>
              <a:t>12</a:t>
            </a:fld>
            <a:endParaRPr lang="en-PK"/>
          </a:p>
        </p:txBody>
      </p:sp>
    </p:spTree>
    <p:extLst>
      <p:ext uri="{BB962C8B-B14F-4D97-AF65-F5344CB8AC3E}">
        <p14:creationId xmlns:p14="http://schemas.microsoft.com/office/powerpoint/2010/main" val="2426547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off TLS certificate validation which simply bypasses any certificate checks </a:t>
            </a:r>
          </a:p>
          <a:p>
            <a:endParaRPr lang="en-US" dirty="0"/>
          </a:p>
          <a:p>
            <a:r>
              <a:rPr lang="en-US" dirty="0"/>
              <a:t>then</a:t>
            </a:r>
          </a:p>
        </p:txBody>
      </p:sp>
      <p:sp>
        <p:nvSpPr>
          <p:cNvPr id="4" name="Slide Number Placeholder 3"/>
          <p:cNvSpPr>
            <a:spLocks noGrp="1"/>
          </p:cNvSpPr>
          <p:nvPr>
            <p:ph type="sldNum" sz="quarter" idx="5"/>
          </p:nvPr>
        </p:nvSpPr>
        <p:spPr/>
        <p:txBody>
          <a:bodyPr/>
          <a:lstStyle/>
          <a:p>
            <a:fld id="{1201CB78-54AD-4EE9-B2FC-C088DC64C992}" type="slidenum">
              <a:rPr lang="en-PK" smtClean="0"/>
              <a:t>13</a:t>
            </a:fld>
            <a:endParaRPr lang="en-PK"/>
          </a:p>
        </p:txBody>
      </p:sp>
    </p:spTree>
    <p:extLst>
      <p:ext uri="{BB962C8B-B14F-4D97-AF65-F5344CB8AC3E}">
        <p14:creationId xmlns:p14="http://schemas.microsoft.com/office/powerpoint/2010/main" val="250920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creates a hidden directory named </a:t>
            </a:r>
            <a:r>
              <a:rPr lang="en-US" dirty="0" err="1"/>
              <a:t>cprice</a:t>
            </a:r>
            <a:r>
              <a:rPr lang="en-US" dirty="0"/>
              <a:t> in the user’s home directory.  After...</a:t>
            </a:r>
          </a:p>
        </p:txBody>
      </p:sp>
      <p:sp>
        <p:nvSpPr>
          <p:cNvPr id="4" name="Slide Number Placeholder 3"/>
          <p:cNvSpPr>
            <a:spLocks noGrp="1"/>
          </p:cNvSpPr>
          <p:nvPr>
            <p:ph type="sldNum" sz="quarter" idx="5"/>
          </p:nvPr>
        </p:nvSpPr>
        <p:spPr/>
        <p:txBody>
          <a:bodyPr/>
          <a:lstStyle/>
          <a:p>
            <a:fld id="{1201CB78-54AD-4EE9-B2FC-C088DC64C992}" type="slidenum">
              <a:rPr lang="en-PK" smtClean="0"/>
              <a:t>14</a:t>
            </a:fld>
            <a:endParaRPr lang="en-PK"/>
          </a:p>
        </p:txBody>
      </p:sp>
    </p:spTree>
    <p:extLst>
      <p:ext uri="{BB962C8B-B14F-4D97-AF65-F5344CB8AC3E}">
        <p14:creationId xmlns:p14="http://schemas.microsoft.com/office/powerpoint/2010/main" val="213214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that directory name to the console, it calls the bespoke </a:t>
            </a:r>
            <a:r>
              <a:rPr lang="en-US" dirty="0" err="1"/>
              <a:t>checksvn</a:t>
            </a:r>
            <a:r>
              <a:rPr lang="en-US" dirty="0"/>
              <a:t> function which sends a GET request to the URL listed and writes the response to a new file named </a:t>
            </a:r>
            <a:r>
              <a:rPr lang="en-US" dirty="0" err="1"/>
              <a:t>pricetoken</a:t>
            </a:r>
            <a:r>
              <a:rPr lang="en-US" dirty="0"/>
              <a:t> in the directory just created.</a:t>
            </a:r>
          </a:p>
          <a:p>
            <a:endParaRPr lang="en-US" dirty="0"/>
          </a:p>
          <a:p>
            <a:r>
              <a:rPr lang="en-US" dirty="0"/>
              <a:t>And that’s it.  That’s the total functionality of this package.  </a:t>
            </a:r>
          </a:p>
          <a:p>
            <a:endParaRPr lang="en-US" dirty="0"/>
          </a:p>
          <a:p>
            <a:r>
              <a:rPr lang="en-US" dirty="0"/>
              <a:t>My research team and I had a lot of unanswered questions at this point. As we kept digging through our data for answers we found another package in </a:t>
            </a:r>
            <a:r>
              <a:rPr lang="en-US" dirty="0" err="1"/>
              <a:t>npm</a:t>
            </a:r>
            <a:r>
              <a:rPr lang="en-US" dirty="0"/>
              <a:t> that was published five minutes after chart-</a:t>
            </a:r>
            <a:r>
              <a:rPr lang="en-US" dirty="0" err="1"/>
              <a:t>tablejs</a:t>
            </a:r>
            <a:r>
              <a:rPr lang="en-US" dirty="0"/>
              <a:t>:</a:t>
            </a:r>
          </a:p>
        </p:txBody>
      </p:sp>
      <p:sp>
        <p:nvSpPr>
          <p:cNvPr id="4" name="Slide Number Placeholder 3"/>
          <p:cNvSpPr>
            <a:spLocks noGrp="1"/>
          </p:cNvSpPr>
          <p:nvPr>
            <p:ph type="sldNum" sz="quarter" idx="5"/>
          </p:nvPr>
        </p:nvSpPr>
        <p:spPr/>
        <p:txBody>
          <a:bodyPr/>
          <a:lstStyle/>
          <a:p>
            <a:fld id="{1201CB78-54AD-4EE9-B2FC-C088DC64C992}" type="slidenum">
              <a:rPr lang="en-PK" smtClean="0"/>
              <a:t>15</a:t>
            </a:fld>
            <a:endParaRPr lang="en-PK"/>
          </a:p>
        </p:txBody>
      </p:sp>
    </p:spTree>
    <p:extLst>
      <p:ext uri="{BB962C8B-B14F-4D97-AF65-F5344CB8AC3E}">
        <p14:creationId xmlns:p14="http://schemas.microsoft.com/office/powerpoint/2010/main" val="148895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vuewjs</a:t>
            </a:r>
            <a:r>
              <a:rPr lang="en-US" dirty="0"/>
              <a:t>, another simple package with two small files.</a:t>
            </a:r>
          </a:p>
          <a:p>
            <a:endParaRPr lang="en-US" dirty="0"/>
          </a:p>
          <a:p>
            <a:r>
              <a:rPr lang="en-US" dirty="0"/>
              <a:t>This time, when we look in the </a:t>
            </a:r>
            <a:r>
              <a:rPr lang="en-US" dirty="0" err="1"/>
              <a:t>package.json</a:t>
            </a: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16</a:t>
            </a:fld>
            <a:endParaRPr lang="en-PK"/>
          </a:p>
        </p:txBody>
      </p:sp>
    </p:spTree>
    <p:extLst>
      <p:ext uri="{BB962C8B-B14F-4D97-AF65-F5344CB8AC3E}">
        <p14:creationId xmlns:p14="http://schemas.microsoft.com/office/powerpoint/2010/main" val="164571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a </a:t>
            </a:r>
            <a:r>
              <a:rPr lang="en-US" dirty="0" err="1"/>
              <a:t>postinstall</a:t>
            </a:r>
            <a:r>
              <a:rPr lang="en-US" dirty="0"/>
              <a:t> hook that executes </a:t>
            </a:r>
            <a:r>
              <a:rPr lang="en-US" dirty="0" err="1"/>
              <a:t>main.js</a:t>
            </a:r>
            <a:r>
              <a:rPr lang="en-US" dirty="0"/>
              <a:t>, </a:t>
            </a:r>
          </a:p>
          <a:p>
            <a:endParaRPr lang="en-US" dirty="0"/>
          </a:p>
          <a:p>
            <a:r>
              <a:rPr lang="en-US" dirty="0"/>
              <a:t>and what we find there is</a:t>
            </a:r>
          </a:p>
        </p:txBody>
      </p:sp>
      <p:sp>
        <p:nvSpPr>
          <p:cNvPr id="4" name="Slide Number Placeholder 3"/>
          <p:cNvSpPr>
            <a:spLocks noGrp="1"/>
          </p:cNvSpPr>
          <p:nvPr>
            <p:ph type="sldNum" sz="quarter" idx="5"/>
          </p:nvPr>
        </p:nvSpPr>
        <p:spPr/>
        <p:txBody>
          <a:bodyPr/>
          <a:lstStyle/>
          <a:p>
            <a:fld id="{1201CB78-54AD-4EE9-B2FC-C088DC64C992}" type="slidenum">
              <a:rPr lang="en-PK" smtClean="0"/>
              <a:t>17</a:t>
            </a:fld>
            <a:endParaRPr lang="en-PK"/>
          </a:p>
        </p:txBody>
      </p:sp>
    </p:spTree>
    <p:extLst>
      <p:ext uri="{BB962C8B-B14F-4D97-AF65-F5344CB8AC3E}">
        <p14:creationId xmlns:p14="http://schemas.microsoft.com/office/powerpoint/2010/main" val="381414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bespoke function named </a:t>
            </a:r>
            <a:r>
              <a:rPr lang="en-US" dirty="0" err="1"/>
              <a:t>getprice</a:t>
            </a:r>
            <a:r>
              <a:rPr lang="en-US" dirty="0"/>
              <a:t> that sends a POST request on port 443, the standard TLS port to whatever parameters are passed to it</a:t>
            </a:r>
          </a:p>
        </p:txBody>
      </p:sp>
      <p:sp>
        <p:nvSpPr>
          <p:cNvPr id="4" name="Slide Number Placeholder 3"/>
          <p:cNvSpPr>
            <a:spLocks noGrp="1"/>
          </p:cNvSpPr>
          <p:nvPr>
            <p:ph type="sldNum" sz="quarter" idx="5"/>
          </p:nvPr>
        </p:nvSpPr>
        <p:spPr/>
        <p:txBody>
          <a:bodyPr/>
          <a:lstStyle/>
          <a:p>
            <a:fld id="{1201CB78-54AD-4EE9-B2FC-C088DC64C992}" type="slidenum">
              <a:rPr lang="en-PK" smtClean="0"/>
              <a:t>18</a:t>
            </a:fld>
            <a:endParaRPr lang="en-PK"/>
          </a:p>
        </p:txBody>
      </p:sp>
    </p:spTree>
    <p:extLst>
      <p:ext uri="{BB962C8B-B14F-4D97-AF65-F5344CB8AC3E}">
        <p14:creationId xmlns:p14="http://schemas.microsoft.com/office/powerpoint/2010/main" val="249245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then collects all the response chunks into a single buffer which it writes to the path and filename provided, and then immediately executes that file.</a:t>
            </a:r>
          </a:p>
          <a:p>
            <a:endParaRPr lang="en-US" dirty="0"/>
          </a:p>
          <a:p>
            <a:r>
              <a:rPr lang="en-US" dirty="0"/>
              <a:t>In this case, </a:t>
            </a:r>
          </a:p>
        </p:txBody>
      </p:sp>
      <p:sp>
        <p:nvSpPr>
          <p:cNvPr id="4" name="Slide Number Placeholder 3"/>
          <p:cNvSpPr>
            <a:spLocks noGrp="1"/>
          </p:cNvSpPr>
          <p:nvPr>
            <p:ph type="sldNum" sz="quarter" idx="5"/>
          </p:nvPr>
        </p:nvSpPr>
        <p:spPr/>
        <p:txBody>
          <a:bodyPr/>
          <a:lstStyle/>
          <a:p>
            <a:fld id="{1201CB78-54AD-4EE9-B2FC-C088DC64C992}" type="slidenum">
              <a:rPr lang="en-PK" smtClean="0"/>
              <a:t>19</a:t>
            </a:fld>
            <a:endParaRPr lang="en-PK"/>
          </a:p>
        </p:txBody>
      </p:sp>
    </p:spTree>
    <p:extLst>
      <p:ext uri="{BB962C8B-B14F-4D97-AF65-F5344CB8AC3E}">
        <p14:creationId xmlns:p14="http://schemas.microsoft.com/office/powerpoint/2010/main" val="375307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aren’t familiar with us, here's a brief introduction</a:t>
            </a:r>
          </a:p>
        </p:txBody>
      </p:sp>
      <p:sp>
        <p:nvSpPr>
          <p:cNvPr id="4" name="Slide Number Placeholder 3"/>
          <p:cNvSpPr>
            <a:spLocks noGrp="1"/>
          </p:cNvSpPr>
          <p:nvPr>
            <p:ph type="sldNum" sz="quarter" idx="5"/>
          </p:nvPr>
        </p:nvSpPr>
        <p:spPr/>
        <p:txBody>
          <a:bodyPr/>
          <a:lstStyle/>
          <a:p>
            <a:fld id="{1201CB78-54AD-4EE9-B2FC-C088DC64C992}" type="slidenum">
              <a:rPr lang="en-PK" smtClean="0"/>
              <a:t>2</a:t>
            </a:fld>
            <a:endParaRPr lang="en-PK"/>
          </a:p>
        </p:txBody>
      </p:sp>
    </p:spTree>
    <p:extLst>
      <p:ext uri="{BB962C8B-B14F-4D97-AF65-F5344CB8AC3E}">
        <p14:creationId xmlns:p14="http://schemas.microsoft.com/office/powerpoint/2010/main" val="76358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turning off TLS checks again, the </a:t>
            </a:r>
            <a:r>
              <a:rPr lang="en-US" dirty="0" err="1"/>
              <a:t>vuewjs</a:t>
            </a:r>
            <a:r>
              <a:rPr lang="en-US" dirty="0"/>
              <a:t> package looks for the token from that the chart-</a:t>
            </a:r>
            <a:r>
              <a:rPr lang="en-US" dirty="0" err="1"/>
              <a:t>tablejs</a:t>
            </a:r>
            <a:r>
              <a:rPr lang="en-US" dirty="0"/>
              <a:t> package dropped.  If found, it calls </a:t>
            </a:r>
            <a:r>
              <a:rPr lang="en-US" dirty="0" err="1"/>
              <a:t>getprice</a:t>
            </a:r>
            <a:r>
              <a:rPr lang="en-US" dirty="0"/>
              <a:t>, the payload is retrieved and executed.</a:t>
            </a:r>
          </a:p>
          <a:p>
            <a:endParaRPr lang="en-US" dirty="0"/>
          </a:p>
          <a:p>
            <a:r>
              <a:rPr lang="en-US" dirty="0"/>
              <a:t>Now at this point, I’d like to note that</a:t>
            </a:r>
          </a:p>
          <a:p>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20</a:t>
            </a:fld>
            <a:endParaRPr lang="en-PK"/>
          </a:p>
        </p:txBody>
      </p:sp>
    </p:spTree>
    <p:extLst>
      <p:ext uri="{BB962C8B-B14F-4D97-AF65-F5344CB8AC3E}">
        <p14:creationId xmlns:p14="http://schemas.microsoft.com/office/powerpoint/2010/main" val="1117959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These individual packages don’t really look like malware per se. Taken in isolation these packages don’t really do a whole lot.  In fact, one package without the other is useless.</a:t>
            </a:r>
          </a:p>
        </p:txBody>
      </p:sp>
      <p:sp>
        <p:nvSpPr>
          <p:cNvPr id="4" name="Slide Number Placeholder 3"/>
          <p:cNvSpPr>
            <a:spLocks noGrp="1"/>
          </p:cNvSpPr>
          <p:nvPr>
            <p:ph type="sldNum" sz="quarter" idx="5"/>
          </p:nvPr>
        </p:nvSpPr>
        <p:spPr/>
        <p:txBody>
          <a:bodyPr/>
          <a:lstStyle/>
          <a:p>
            <a:fld id="{1201CB78-54AD-4EE9-B2FC-C088DC64C992}" type="slidenum">
              <a:rPr lang="en-PK" smtClean="0"/>
              <a:t>21</a:t>
            </a:fld>
            <a:endParaRPr lang="en-PK"/>
          </a:p>
        </p:txBody>
      </p:sp>
    </p:spTree>
    <p:extLst>
      <p:ext uri="{BB962C8B-B14F-4D97-AF65-F5344CB8AC3E}">
        <p14:creationId xmlns:p14="http://schemas.microsoft.com/office/powerpoint/2010/main" val="3682627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But, taken together, none of this passes the smell test at all.  You get some random token from a server that you then authenticate with to get a payload that is downloaded and executed immediately? That is super sketchy.</a:t>
            </a:r>
          </a:p>
        </p:txBody>
      </p:sp>
      <p:sp>
        <p:nvSpPr>
          <p:cNvPr id="4" name="Slide Number Placeholder 3"/>
          <p:cNvSpPr>
            <a:spLocks noGrp="1"/>
          </p:cNvSpPr>
          <p:nvPr>
            <p:ph type="sldNum" sz="quarter" idx="5"/>
          </p:nvPr>
        </p:nvSpPr>
        <p:spPr/>
        <p:txBody>
          <a:bodyPr/>
          <a:lstStyle/>
          <a:p>
            <a:fld id="{1201CB78-54AD-4EE9-B2FC-C088DC64C992}" type="slidenum">
              <a:rPr lang="en-PK" smtClean="0"/>
              <a:t>22</a:t>
            </a:fld>
            <a:endParaRPr lang="en-PK"/>
          </a:p>
        </p:txBody>
      </p:sp>
    </p:spTree>
    <p:extLst>
      <p:ext uri="{BB962C8B-B14F-4D97-AF65-F5344CB8AC3E}">
        <p14:creationId xmlns:p14="http://schemas.microsoft.com/office/powerpoint/2010/main" val="3751135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And finally, no SCA tool that just scans for vulnerabilities has ever nor will ever catch anything like this at all.  This code is not vulnerable.  There is no CVE associated with it.  If your organization only scans for vulnerabilities, then this kind of activity should give you second thoughts on your organization’s security posture.</a:t>
            </a:r>
          </a:p>
          <a:p>
            <a:pPr marL="228600" indent="-228600">
              <a:buAutoNum type="arabicPeriod"/>
            </a:pPr>
            <a:endParaRPr lang="en-US" dirty="0"/>
          </a:p>
          <a:p>
            <a:pPr marL="228600" indent="-228600">
              <a:buAutoNum type="arabicPeriod"/>
            </a:pPr>
            <a:r>
              <a:rPr lang="en-US" dirty="0"/>
              <a:t>Anyway, the biggest unanswered questions that my team and I had at this point  were</a:t>
            </a:r>
          </a:p>
        </p:txBody>
      </p:sp>
      <p:sp>
        <p:nvSpPr>
          <p:cNvPr id="4" name="Slide Number Placeholder 3"/>
          <p:cNvSpPr>
            <a:spLocks noGrp="1"/>
          </p:cNvSpPr>
          <p:nvPr>
            <p:ph type="sldNum" sz="quarter" idx="5"/>
          </p:nvPr>
        </p:nvSpPr>
        <p:spPr/>
        <p:txBody>
          <a:bodyPr/>
          <a:lstStyle/>
          <a:p>
            <a:fld id="{1201CB78-54AD-4EE9-B2FC-C088DC64C992}" type="slidenum">
              <a:rPr lang="en-PK" smtClean="0"/>
              <a:t>23</a:t>
            </a:fld>
            <a:endParaRPr lang="en-PK"/>
          </a:p>
        </p:txBody>
      </p:sp>
    </p:spTree>
    <p:extLst>
      <p:ext uri="{BB962C8B-B14F-4D97-AF65-F5344CB8AC3E}">
        <p14:creationId xmlns:p14="http://schemas.microsoft.com/office/powerpoint/2010/main" val="266251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Who would ever download either of these? Why? It seem highly unlikely that anyone would be fooled by these packages, especially if they took even the briefest perusal of the code inside. (But Phylum is successful precisely because no one actually does look.)</a:t>
            </a:r>
          </a:p>
        </p:txBody>
      </p:sp>
      <p:sp>
        <p:nvSpPr>
          <p:cNvPr id="4" name="Slide Number Placeholder 3"/>
          <p:cNvSpPr>
            <a:spLocks noGrp="1"/>
          </p:cNvSpPr>
          <p:nvPr>
            <p:ph type="sldNum" sz="quarter" idx="5"/>
          </p:nvPr>
        </p:nvSpPr>
        <p:spPr/>
        <p:txBody>
          <a:bodyPr/>
          <a:lstStyle/>
          <a:p>
            <a:fld id="{1201CB78-54AD-4EE9-B2FC-C088DC64C992}" type="slidenum">
              <a:rPr lang="en-PK" smtClean="0"/>
              <a:t>24</a:t>
            </a:fld>
            <a:endParaRPr lang="en-PK"/>
          </a:p>
        </p:txBody>
      </p:sp>
    </p:spTree>
    <p:extLst>
      <p:ext uri="{BB962C8B-B14F-4D97-AF65-F5344CB8AC3E}">
        <p14:creationId xmlns:p14="http://schemas.microsoft.com/office/powerpoint/2010/main" val="22519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How long had this been going on?  Were there other pairs of packages like this?</a:t>
            </a:r>
          </a:p>
        </p:txBody>
      </p:sp>
      <p:sp>
        <p:nvSpPr>
          <p:cNvPr id="4" name="Slide Number Placeholder 3"/>
          <p:cNvSpPr>
            <a:spLocks noGrp="1"/>
          </p:cNvSpPr>
          <p:nvPr>
            <p:ph type="sldNum" sz="quarter" idx="5"/>
          </p:nvPr>
        </p:nvSpPr>
        <p:spPr/>
        <p:txBody>
          <a:bodyPr/>
          <a:lstStyle/>
          <a:p>
            <a:fld id="{1201CB78-54AD-4EE9-B2FC-C088DC64C992}" type="slidenum">
              <a:rPr lang="en-PK" smtClean="0"/>
              <a:t>25</a:t>
            </a:fld>
            <a:endParaRPr lang="en-PK"/>
          </a:p>
        </p:txBody>
      </p:sp>
    </p:spTree>
    <p:extLst>
      <p:ext uri="{BB962C8B-B14F-4D97-AF65-F5344CB8AC3E}">
        <p14:creationId xmlns:p14="http://schemas.microsoft.com/office/powerpoint/2010/main" val="937013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Who was behind all of this? And what was the point?</a:t>
            </a:r>
          </a:p>
          <a:p>
            <a:pPr marL="228600" indent="-228600">
              <a:buAutoNum type="arabicPeriod"/>
            </a:pPr>
            <a:endParaRPr lang="en-US" dirty="0"/>
          </a:p>
          <a:p>
            <a:pPr marL="0" indent="0">
              <a:buNone/>
            </a:pPr>
            <a:r>
              <a:rPr lang="en-US" dirty="0"/>
              <a:t>At this point in our investigation, we had no answers to these.  But, the second question was the easiest to answer.</a:t>
            </a:r>
          </a:p>
        </p:txBody>
      </p:sp>
      <p:sp>
        <p:nvSpPr>
          <p:cNvPr id="4" name="Slide Number Placeholder 3"/>
          <p:cNvSpPr>
            <a:spLocks noGrp="1"/>
          </p:cNvSpPr>
          <p:nvPr>
            <p:ph type="sldNum" sz="quarter" idx="5"/>
          </p:nvPr>
        </p:nvSpPr>
        <p:spPr/>
        <p:txBody>
          <a:bodyPr/>
          <a:lstStyle/>
          <a:p>
            <a:fld id="{1201CB78-54AD-4EE9-B2FC-C088DC64C992}" type="slidenum">
              <a:rPr lang="en-PK" smtClean="0"/>
              <a:t>26</a:t>
            </a:fld>
            <a:endParaRPr lang="en-PK"/>
          </a:p>
        </p:txBody>
      </p:sp>
    </p:spTree>
    <p:extLst>
      <p:ext uri="{BB962C8B-B14F-4D97-AF65-F5344CB8AC3E}">
        <p14:creationId xmlns:p14="http://schemas.microsoft.com/office/powerpoint/2010/main" val="824808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knew what we were looking for, we found a dozen pairs of packages going back about six weeks prior.</a:t>
            </a:r>
          </a:p>
          <a:p>
            <a:endParaRPr lang="en-US" dirty="0"/>
          </a:p>
          <a:p>
            <a:r>
              <a:rPr lang="en-US" dirty="0"/>
              <a:t>The first two pairs appeared to be test packages, but the flurry of activity in May seemed to be indicative of a concerted campaign.</a:t>
            </a:r>
          </a:p>
          <a:p>
            <a:endParaRPr lang="en-US" dirty="0"/>
          </a:p>
          <a:p>
            <a:r>
              <a:rPr lang="en-US" dirty="0"/>
              <a:t>With each new pair of packages, the URLs, directory and file names would change slightly, sometimes reusing previous identifiers.</a:t>
            </a:r>
          </a:p>
          <a:p>
            <a:endParaRPr lang="en-US" dirty="0"/>
          </a:p>
          <a:p>
            <a:r>
              <a:rPr lang="en-US" dirty="0"/>
              <a:t>Though the package names varied across a wide range of topics, the identifiers in the code all revolved around a crypto theme, as we saw in the previous example.</a:t>
            </a:r>
          </a:p>
          <a:p>
            <a:endParaRPr lang="en-US" dirty="0"/>
          </a:p>
          <a:p>
            <a:r>
              <a:rPr lang="en-US" dirty="0"/>
              <a:t>As we studied the packages’ evolution, there also appeared to be incremental improvement such as Increased error checks.</a:t>
            </a:r>
          </a:p>
        </p:txBody>
      </p:sp>
      <p:sp>
        <p:nvSpPr>
          <p:cNvPr id="4" name="Slide Number Placeholder 3"/>
          <p:cNvSpPr>
            <a:spLocks noGrp="1"/>
          </p:cNvSpPr>
          <p:nvPr>
            <p:ph type="sldNum" sz="quarter" idx="5"/>
          </p:nvPr>
        </p:nvSpPr>
        <p:spPr/>
        <p:txBody>
          <a:bodyPr/>
          <a:lstStyle/>
          <a:p>
            <a:fld id="{1201CB78-54AD-4EE9-B2FC-C088DC64C992}" type="slidenum">
              <a:rPr lang="en-PK" smtClean="0"/>
              <a:t>27</a:t>
            </a:fld>
            <a:endParaRPr lang="en-PK"/>
          </a:p>
        </p:txBody>
      </p:sp>
    </p:spTree>
    <p:extLst>
      <p:ext uri="{BB962C8B-B14F-4D97-AF65-F5344CB8AC3E}">
        <p14:creationId xmlns:p14="http://schemas.microsoft.com/office/powerpoint/2010/main" val="163433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forward from our initial find, we were able to track new pairs of packages fairly quickly, but getting the payload proved elusive.  The server waiting for the POST request was never up long enough for us to get the payload.</a:t>
            </a:r>
          </a:p>
          <a:p>
            <a:endParaRPr lang="en-US" dirty="0"/>
          </a:p>
          <a:p>
            <a:r>
              <a:rPr lang="en-US" dirty="0"/>
              <a:t>Moreover, each new pair of packages were published under a new </a:t>
            </a:r>
            <a:r>
              <a:rPr lang="en-US" dirty="0" err="1"/>
              <a:t>npm</a:t>
            </a:r>
            <a:r>
              <a:rPr lang="en-US" dirty="0"/>
              <a:t> username and email address, which looked like throw away accounts.</a:t>
            </a:r>
          </a:p>
          <a:p>
            <a:endParaRPr lang="en-US" dirty="0"/>
          </a:p>
          <a:p>
            <a:r>
              <a:rPr lang="en-US" dirty="0"/>
              <a:t>And then, after July 11th, the packages just stopped.  And we weren’t any closer to understanding what was going on.  </a:t>
            </a:r>
          </a:p>
          <a:p>
            <a:endParaRPr lang="en-US" dirty="0"/>
          </a:p>
          <a:p>
            <a:r>
              <a:rPr lang="en-US" dirty="0"/>
              <a:t>On July 17, all of the packages that were still active on </a:t>
            </a:r>
            <a:r>
              <a:rPr lang="en-US" dirty="0" err="1"/>
              <a:t>npm</a:t>
            </a:r>
            <a:r>
              <a:rPr lang="en-US" dirty="0"/>
              <a:t> were taken down as security holding packages.</a:t>
            </a:r>
          </a:p>
          <a:p>
            <a:endParaRPr lang="en-US" dirty="0"/>
          </a:p>
          <a:p>
            <a:r>
              <a:rPr lang="en-US" dirty="0"/>
              <a:t>The next day,</a:t>
            </a:r>
          </a:p>
        </p:txBody>
      </p:sp>
      <p:sp>
        <p:nvSpPr>
          <p:cNvPr id="4" name="Slide Number Placeholder 3"/>
          <p:cNvSpPr>
            <a:spLocks noGrp="1"/>
          </p:cNvSpPr>
          <p:nvPr>
            <p:ph type="sldNum" sz="quarter" idx="5"/>
          </p:nvPr>
        </p:nvSpPr>
        <p:spPr/>
        <p:txBody>
          <a:bodyPr/>
          <a:lstStyle/>
          <a:p>
            <a:fld id="{1201CB78-54AD-4EE9-B2FC-C088DC64C992}" type="slidenum">
              <a:rPr lang="en-PK" smtClean="0"/>
              <a:t>28</a:t>
            </a:fld>
            <a:endParaRPr lang="en-PK"/>
          </a:p>
        </p:txBody>
      </p:sp>
    </p:spTree>
    <p:extLst>
      <p:ext uri="{BB962C8B-B14F-4D97-AF65-F5344CB8AC3E}">
        <p14:creationId xmlns:p14="http://schemas.microsoft.com/office/powerpoint/2010/main" val="421771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VP of security operations for GitHub (</a:t>
            </a:r>
            <a:r>
              <a:rPr lang="en-US" dirty="0" err="1"/>
              <a:t>npm’s</a:t>
            </a:r>
            <a:r>
              <a:rPr lang="en-US" dirty="0"/>
              <a:t> parent company) posted a security alert.</a:t>
            </a:r>
          </a:p>
          <a:p>
            <a:endParaRPr lang="en-US" dirty="0"/>
          </a:p>
          <a:p>
            <a:r>
              <a:rPr lang="en-US" dirty="0"/>
              <a:t>A social engineering campaign targeting the personal accounts of employees technology firms.</a:t>
            </a:r>
          </a:p>
        </p:txBody>
      </p:sp>
      <p:sp>
        <p:nvSpPr>
          <p:cNvPr id="4" name="Slide Number Placeholder 3"/>
          <p:cNvSpPr>
            <a:spLocks noGrp="1"/>
          </p:cNvSpPr>
          <p:nvPr>
            <p:ph type="sldNum" sz="quarter" idx="5"/>
          </p:nvPr>
        </p:nvSpPr>
        <p:spPr/>
        <p:txBody>
          <a:bodyPr/>
          <a:lstStyle/>
          <a:p>
            <a:fld id="{1201CB78-54AD-4EE9-B2FC-C088DC64C992}" type="slidenum">
              <a:rPr lang="en-PK" smtClean="0"/>
              <a:t>29</a:t>
            </a:fld>
            <a:endParaRPr lang="en-PK"/>
          </a:p>
        </p:txBody>
      </p:sp>
    </p:spTree>
    <p:extLst>
      <p:ext uri="{BB962C8B-B14F-4D97-AF65-F5344CB8AC3E}">
        <p14:creationId xmlns:p14="http://schemas.microsoft.com/office/powerpoint/2010/main" val="375600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Phylum is a Series A startup that just turned 4 this past March.  </a:t>
            </a:r>
          </a:p>
          <a:p>
            <a:endParaRPr lang="en-US" dirty="0"/>
          </a:p>
          <a:p>
            <a:r>
              <a:rPr lang="en-US" dirty="0"/>
              <a:t>About a third of our company is located here in the San Antonio area, but we are 100% remote stretching from Italy (Europe, not Texas) to California.  </a:t>
            </a:r>
          </a:p>
          <a:p>
            <a:endParaRPr lang="en-US" dirty="0"/>
          </a:p>
          <a:p>
            <a:r>
              <a:rPr lang="en-US" dirty="0"/>
              <a:t>We monitor open-source software ecosystems and assess the risks for each new package that is published, because the bottom line is</a:t>
            </a:r>
          </a:p>
        </p:txBody>
      </p:sp>
      <p:sp>
        <p:nvSpPr>
          <p:cNvPr id="4" name="Slide Number Placeholder 3"/>
          <p:cNvSpPr>
            <a:spLocks noGrp="1"/>
          </p:cNvSpPr>
          <p:nvPr>
            <p:ph type="sldNum" sz="quarter" idx="5"/>
          </p:nvPr>
        </p:nvSpPr>
        <p:spPr/>
        <p:txBody>
          <a:bodyPr/>
          <a:lstStyle/>
          <a:p>
            <a:fld id="{1201CB78-54AD-4EE9-B2FC-C088DC64C992}" type="slidenum">
              <a:rPr lang="en-PK" smtClean="0"/>
              <a:t>3</a:t>
            </a:fld>
            <a:endParaRPr lang="en-PK"/>
          </a:p>
        </p:txBody>
      </p:sp>
    </p:spTree>
    <p:extLst>
      <p:ext uri="{BB962C8B-B14F-4D97-AF65-F5344CB8AC3E}">
        <p14:creationId xmlns:p14="http://schemas.microsoft.com/office/powerpoint/2010/main" val="390308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targeted accounts were connect to blockchain, cryptocurrency, or gambling sectors and some were in cybersecurity.  And because GitHub has all of the registration data for every GitHub user, they were able to attribute this activity to </a:t>
            </a:r>
          </a:p>
        </p:txBody>
      </p:sp>
      <p:sp>
        <p:nvSpPr>
          <p:cNvPr id="4" name="Slide Number Placeholder 3"/>
          <p:cNvSpPr>
            <a:spLocks noGrp="1"/>
          </p:cNvSpPr>
          <p:nvPr>
            <p:ph type="sldNum" sz="quarter" idx="5"/>
          </p:nvPr>
        </p:nvSpPr>
        <p:spPr/>
        <p:txBody>
          <a:bodyPr/>
          <a:lstStyle/>
          <a:p>
            <a:fld id="{1201CB78-54AD-4EE9-B2FC-C088DC64C992}" type="slidenum">
              <a:rPr lang="en-PK" smtClean="0"/>
              <a:t>30</a:t>
            </a:fld>
            <a:endParaRPr lang="en-PK"/>
          </a:p>
        </p:txBody>
      </p:sp>
    </p:spTree>
    <p:extLst>
      <p:ext uri="{BB962C8B-B14F-4D97-AF65-F5344CB8AC3E}">
        <p14:creationId xmlns:p14="http://schemas.microsoft.com/office/powerpoint/2010/main" val="2366521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D2CEC8"/>
                </a:solidFill>
                <a:effectLst/>
                <a:highlight>
                  <a:srgbClr val="181A1B"/>
                </a:highlight>
                <a:latin typeface="+mn-lt"/>
              </a:rPr>
              <a:t>North Korea.  Jade Sleet to be specific.  So this explained why these packages would get installed in the first place.  A Jade Sleet actor would target a developer, win their confidence and entice them to install the packages</a:t>
            </a:r>
          </a:p>
          <a:p>
            <a:pPr algn="l"/>
            <a:endParaRPr lang="en-US" b="1" i="0" dirty="0">
              <a:solidFill>
                <a:srgbClr val="D2CEC8"/>
              </a:solidFill>
              <a:effectLst/>
              <a:highlight>
                <a:srgbClr val="181A1B"/>
              </a:highlight>
              <a:latin typeface="+mn-lt"/>
            </a:endParaRPr>
          </a:p>
          <a:p>
            <a:pPr algn="l"/>
            <a:r>
              <a:rPr lang="en-US" b="1" i="0" dirty="0">
                <a:solidFill>
                  <a:srgbClr val="D2CEC8"/>
                </a:solidFill>
                <a:effectLst/>
                <a:highlight>
                  <a:srgbClr val="181A1B"/>
                </a:highlight>
                <a:latin typeface="+mn-lt"/>
              </a:rPr>
              <a:t>Attack chain</a:t>
            </a:r>
          </a:p>
          <a:p>
            <a:pPr algn="l"/>
            <a:r>
              <a:rPr lang="en-US" b="0" i="0" dirty="0">
                <a:solidFill>
                  <a:srgbClr val="D2CEC8"/>
                </a:solidFill>
                <a:effectLst/>
                <a:highlight>
                  <a:srgbClr val="181A1B"/>
                </a:highlight>
                <a:latin typeface="+mn-lt"/>
              </a:rPr>
              <a:t>The attack chain operates as follows:</a:t>
            </a:r>
          </a:p>
          <a:p>
            <a:pPr algn="l">
              <a:buFont typeface="+mj-lt"/>
              <a:buAutoNum type="arabicPeriod"/>
            </a:pPr>
            <a:r>
              <a:rPr lang="en-US" b="0" i="0" dirty="0">
                <a:solidFill>
                  <a:srgbClr val="D2CEC8"/>
                </a:solidFill>
                <a:effectLst/>
                <a:highlight>
                  <a:srgbClr val="181A1B"/>
                </a:highlight>
                <a:latin typeface="+mn-lt"/>
              </a:rPr>
              <a:t>Jade Sleet impersonates a developer or recruiter by creating one or more fake persona accounts on GitHub and other social media providers. Thus far, we have identified fake personas that operated on LinkedIn, Slack, and Telegram. In some cases these are fake personas; in other cases, they use legitimate accounts that have been taken over by Jade Sleet. The actor may initiate contact on one platform and then attempt to move the conversation to another platform.</a:t>
            </a:r>
          </a:p>
          <a:p>
            <a:pPr algn="l">
              <a:buFont typeface="+mj-lt"/>
              <a:buAutoNum type="arabicPeriod"/>
            </a:pPr>
            <a:r>
              <a:rPr lang="en-US" b="0" i="0" dirty="0">
                <a:solidFill>
                  <a:srgbClr val="D2CEC8"/>
                </a:solidFill>
                <a:effectLst/>
                <a:highlight>
                  <a:srgbClr val="181A1B"/>
                </a:highlight>
                <a:latin typeface="+mn-lt"/>
              </a:rPr>
              <a:t>After establishing contact with a target, the threat actor invites the target to collaborate on a GitHub repository and convinces the target to clone and execute its contents. The GitHub repository may be public or private. The GitHub repository contains software that includes malicious </a:t>
            </a:r>
            <a:r>
              <a:rPr lang="en-US" b="0" i="0" dirty="0" err="1">
                <a:solidFill>
                  <a:srgbClr val="D2CEC8"/>
                </a:solidFill>
                <a:effectLst/>
                <a:highlight>
                  <a:srgbClr val="181A1B"/>
                </a:highlight>
                <a:latin typeface="+mn-lt"/>
              </a:rPr>
              <a:t>npm</a:t>
            </a:r>
            <a:r>
              <a:rPr lang="en-US" b="0" i="0" dirty="0">
                <a:solidFill>
                  <a:srgbClr val="D2CEC8"/>
                </a:solidFill>
                <a:effectLst/>
                <a:highlight>
                  <a:srgbClr val="181A1B"/>
                </a:highlight>
                <a:latin typeface="+mn-lt"/>
              </a:rPr>
              <a:t> dependencies. Some software themes used by the threat actor include media players and cryptocurrency trading tools.</a:t>
            </a:r>
          </a:p>
          <a:p>
            <a:pPr algn="l">
              <a:buFont typeface="+mj-lt"/>
              <a:buAutoNum type="arabicPeriod"/>
            </a:pPr>
            <a:r>
              <a:rPr lang="en-US" b="0" i="0" dirty="0">
                <a:solidFill>
                  <a:srgbClr val="D2CEC8"/>
                </a:solidFill>
                <a:effectLst/>
                <a:highlight>
                  <a:srgbClr val="181A1B"/>
                </a:highlight>
                <a:latin typeface="+mn-lt"/>
              </a:rPr>
              <a:t>The malicious </a:t>
            </a:r>
            <a:r>
              <a:rPr lang="en-US" b="0" i="0" dirty="0" err="1">
                <a:solidFill>
                  <a:srgbClr val="D2CEC8"/>
                </a:solidFill>
                <a:effectLst/>
                <a:highlight>
                  <a:srgbClr val="181A1B"/>
                </a:highlight>
                <a:latin typeface="+mn-lt"/>
              </a:rPr>
              <a:t>npm</a:t>
            </a:r>
            <a:r>
              <a:rPr lang="en-US" b="0" i="0" dirty="0">
                <a:solidFill>
                  <a:srgbClr val="D2CEC8"/>
                </a:solidFill>
                <a:effectLst/>
                <a:highlight>
                  <a:srgbClr val="181A1B"/>
                </a:highlight>
                <a:latin typeface="+mn-lt"/>
              </a:rPr>
              <a:t> packages act as first-stage malware that downloads and executes second-stage malware on the victim’s machine. Domains used for the second-stage download are </a:t>
            </a:r>
            <a:r>
              <a:rPr lang="en-US" b="0" i="0" u="sng" dirty="0">
                <a:solidFill>
                  <a:srgbClr val="D2CEC8"/>
                </a:solidFill>
                <a:effectLst/>
                <a:highlight>
                  <a:srgbClr val="181A1B"/>
                </a:highlight>
                <a:latin typeface="+mn-lt"/>
                <a:hlinkClick r:id="rId3"/>
              </a:rPr>
              <a:t>listed below</a:t>
            </a:r>
            <a:r>
              <a:rPr lang="en-US" b="0" i="0" dirty="0">
                <a:solidFill>
                  <a:srgbClr val="D2CEC8"/>
                </a:solidFill>
                <a:effectLst/>
                <a:highlight>
                  <a:srgbClr val="181A1B"/>
                </a:highlight>
                <a:latin typeface="+mn-lt"/>
              </a:rPr>
              <a:t>.</a:t>
            </a:r>
          </a:p>
          <a:p>
            <a:endParaRPr lang="en-US" dirty="0">
              <a:latin typeface="+mn-lt"/>
            </a:endParaRPr>
          </a:p>
        </p:txBody>
      </p:sp>
      <p:sp>
        <p:nvSpPr>
          <p:cNvPr id="4" name="Slide Number Placeholder 3"/>
          <p:cNvSpPr>
            <a:spLocks noGrp="1"/>
          </p:cNvSpPr>
          <p:nvPr>
            <p:ph type="sldNum" sz="quarter" idx="5"/>
          </p:nvPr>
        </p:nvSpPr>
        <p:spPr/>
        <p:txBody>
          <a:bodyPr/>
          <a:lstStyle/>
          <a:p>
            <a:fld id="{1201CB78-54AD-4EE9-B2FC-C088DC64C992}" type="slidenum">
              <a:rPr lang="en-PK" smtClean="0"/>
              <a:t>31</a:t>
            </a:fld>
            <a:endParaRPr lang="en-PK"/>
          </a:p>
        </p:txBody>
      </p:sp>
    </p:spTree>
    <p:extLst>
      <p:ext uri="{BB962C8B-B14F-4D97-AF65-F5344CB8AC3E}">
        <p14:creationId xmlns:p14="http://schemas.microsoft.com/office/powerpoint/2010/main" val="1419461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GitHub gave Phylum a shout-out as well.</a:t>
            </a:r>
          </a:p>
          <a:p>
            <a:endParaRPr lang="en-US" dirty="0"/>
          </a:p>
          <a:p>
            <a:r>
              <a:rPr lang="en-US" dirty="0"/>
              <a:t>We had always suspected that nation-state actors were active in open-source, and it was only going to be a matter of time before we caught them.</a:t>
            </a:r>
          </a:p>
          <a:p>
            <a:endParaRPr lang="en-US" dirty="0"/>
          </a:p>
          <a:p>
            <a:r>
              <a:rPr lang="en-US" dirty="0"/>
              <a:t>As far as we know, this is the first discovery of a nation-state actor staging a campaign in open-source repositories.</a:t>
            </a:r>
          </a:p>
          <a:p>
            <a:endParaRPr lang="en-US" dirty="0"/>
          </a:p>
          <a:p>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32</a:t>
            </a:fld>
            <a:endParaRPr lang="en-PK"/>
          </a:p>
        </p:txBody>
      </p:sp>
    </p:spTree>
    <p:extLst>
      <p:ext uri="{BB962C8B-B14F-4D97-AF65-F5344CB8AC3E}">
        <p14:creationId xmlns:p14="http://schemas.microsoft.com/office/powerpoint/2010/main" val="2867433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blog post, we began coordinating with the GitHub security team, sharing possible findings, but it seemed that campaign ended after GitHub outed the attackers.</a:t>
            </a:r>
          </a:p>
          <a:p>
            <a:endParaRPr lang="en-US" dirty="0"/>
          </a:p>
          <a:p>
            <a:r>
              <a:rPr lang="en-US" dirty="0"/>
              <a:t>Though we continued looking for Jade Sleet for the rest of the summer and the beginning of the fall of 2023, they remained elusive. </a:t>
            </a:r>
          </a:p>
          <a:p>
            <a:endParaRPr lang="en-US" dirty="0"/>
          </a:p>
          <a:p>
            <a:r>
              <a:rPr lang="en-US" dirty="0"/>
              <a:t>Until around Halloween</a:t>
            </a:r>
          </a:p>
        </p:txBody>
      </p:sp>
      <p:sp>
        <p:nvSpPr>
          <p:cNvPr id="4" name="Slide Number Placeholder 3"/>
          <p:cNvSpPr>
            <a:spLocks noGrp="1"/>
          </p:cNvSpPr>
          <p:nvPr>
            <p:ph type="sldNum" sz="quarter" idx="5"/>
          </p:nvPr>
        </p:nvSpPr>
        <p:spPr/>
        <p:txBody>
          <a:bodyPr/>
          <a:lstStyle/>
          <a:p>
            <a:fld id="{1201CB78-54AD-4EE9-B2FC-C088DC64C992}" type="slidenum">
              <a:rPr lang="en-PK" smtClean="0"/>
              <a:t>33</a:t>
            </a:fld>
            <a:endParaRPr lang="en-PK"/>
          </a:p>
        </p:txBody>
      </p:sp>
    </p:spTree>
    <p:extLst>
      <p:ext uri="{BB962C8B-B14F-4D97-AF65-F5344CB8AC3E}">
        <p14:creationId xmlns:p14="http://schemas.microsoft.com/office/powerpoint/2010/main" val="33424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automated platform alerted us to the puma-com package on </a:t>
            </a:r>
            <a:r>
              <a:rPr lang="en-US" dirty="0" err="1"/>
              <a:t>npm</a:t>
            </a:r>
            <a:r>
              <a:rPr lang="en-US" dirty="0"/>
              <a:t>.</a:t>
            </a:r>
          </a:p>
          <a:p>
            <a:endParaRPr lang="en-US" dirty="0"/>
          </a:p>
          <a:p>
            <a:r>
              <a:rPr lang="en-US" dirty="0"/>
              <a:t>This package was nowhere near as sparse as the ones from the spring campaign.</a:t>
            </a:r>
          </a:p>
          <a:p>
            <a:endParaRPr lang="en-US" dirty="0"/>
          </a:p>
          <a:p>
            <a:r>
              <a:rPr lang="en-US" dirty="0"/>
              <a:t>Looking in the </a:t>
            </a:r>
            <a:r>
              <a:rPr lang="en-US" dirty="0" err="1"/>
              <a:t>package.json</a:t>
            </a:r>
            <a:r>
              <a:rPr lang="en-US" dirty="0"/>
              <a:t> file, we found</a:t>
            </a:r>
          </a:p>
        </p:txBody>
      </p:sp>
      <p:sp>
        <p:nvSpPr>
          <p:cNvPr id="4" name="Slide Number Placeholder 3"/>
          <p:cNvSpPr>
            <a:spLocks noGrp="1"/>
          </p:cNvSpPr>
          <p:nvPr>
            <p:ph type="sldNum" sz="quarter" idx="5"/>
          </p:nvPr>
        </p:nvSpPr>
        <p:spPr/>
        <p:txBody>
          <a:bodyPr/>
          <a:lstStyle/>
          <a:p>
            <a:fld id="{1201CB78-54AD-4EE9-B2FC-C088DC64C992}" type="slidenum">
              <a:rPr lang="en-PK" smtClean="0"/>
              <a:t>34</a:t>
            </a:fld>
            <a:endParaRPr lang="en-PK"/>
          </a:p>
        </p:txBody>
      </p:sp>
    </p:spTree>
    <p:extLst>
      <p:ext uri="{BB962C8B-B14F-4D97-AF65-F5344CB8AC3E}">
        <p14:creationId xmlns:p14="http://schemas.microsoft.com/office/powerpoint/2010/main" val="2921728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unusual preinstall script again.</a:t>
            </a:r>
          </a:p>
          <a:p>
            <a:endParaRPr lang="en-US" dirty="0"/>
          </a:p>
          <a:p>
            <a:r>
              <a:rPr lang="en-US" dirty="0"/>
              <a:t>This time, </a:t>
            </a:r>
            <a:r>
              <a:rPr lang="en-US" dirty="0" err="1"/>
              <a:t>index.js</a:t>
            </a:r>
            <a:r>
              <a:rPr lang="en-US" dirty="0"/>
              <a:t> will run and then immediately be deleted.</a:t>
            </a:r>
          </a:p>
          <a:p>
            <a:endParaRPr lang="en-US" dirty="0"/>
          </a:p>
          <a:p>
            <a:r>
              <a:rPr lang="en-US" dirty="0"/>
              <a:t>Inside </a:t>
            </a:r>
            <a:r>
              <a:rPr lang="en-US" dirty="0" err="1"/>
              <a:t>index.js</a:t>
            </a:r>
            <a:r>
              <a:rPr lang="en-US" dirty="0"/>
              <a:t> we find</a:t>
            </a:r>
          </a:p>
        </p:txBody>
      </p:sp>
      <p:sp>
        <p:nvSpPr>
          <p:cNvPr id="4" name="Slide Number Placeholder 3"/>
          <p:cNvSpPr>
            <a:spLocks noGrp="1"/>
          </p:cNvSpPr>
          <p:nvPr>
            <p:ph type="sldNum" sz="quarter" idx="5"/>
          </p:nvPr>
        </p:nvSpPr>
        <p:spPr/>
        <p:txBody>
          <a:bodyPr/>
          <a:lstStyle/>
          <a:p>
            <a:fld id="{1201CB78-54AD-4EE9-B2FC-C088DC64C992}" type="slidenum">
              <a:rPr lang="en-PK" smtClean="0"/>
              <a:t>35</a:t>
            </a:fld>
            <a:endParaRPr lang="en-PK"/>
          </a:p>
        </p:txBody>
      </p:sp>
    </p:spTree>
    <p:extLst>
      <p:ext uri="{BB962C8B-B14F-4D97-AF65-F5344CB8AC3E}">
        <p14:creationId xmlns:p14="http://schemas.microsoft.com/office/powerpoint/2010/main" val="3260339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innocuous standard import statements, it declares two variables, data and </a:t>
            </a:r>
            <a:r>
              <a:rPr lang="en-US" dirty="0" err="1"/>
              <a:t>psdata</a:t>
            </a:r>
            <a:r>
              <a:rPr lang="en-US" dirty="0"/>
              <a:t>.</a:t>
            </a:r>
          </a:p>
          <a:p>
            <a:endParaRPr lang="en-US" dirty="0"/>
          </a:p>
          <a:p>
            <a:r>
              <a:rPr lang="en-US" dirty="0"/>
              <a:t>That’s hard to read, so I’ll beautify that in a moment.  But looking at the rest of </a:t>
            </a:r>
            <a:r>
              <a:rPr lang="en-US" dirty="0" err="1"/>
              <a:t>index.js</a:t>
            </a:r>
            <a:r>
              <a:rPr lang="en-US" dirty="0"/>
              <a:t> we see</a:t>
            </a:r>
          </a:p>
        </p:txBody>
      </p:sp>
      <p:sp>
        <p:nvSpPr>
          <p:cNvPr id="4" name="Slide Number Placeholder 3"/>
          <p:cNvSpPr>
            <a:spLocks noGrp="1"/>
          </p:cNvSpPr>
          <p:nvPr>
            <p:ph type="sldNum" sz="quarter" idx="5"/>
          </p:nvPr>
        </p:nvSpPr>
        <p:spPr/>
        <p:txBody>
          <a:bodyPr/>
          <a:lstStyle/>
          <a:p>
            <a:fld id="{1201CB78-54AD-4EE9-B2FC-C088DC64C992}" type="slidenum">
              <a:rPr lang="en-PK" smtClean="0"/>
              <a:t>36</a:t>
            </a:fld>
            <a:endParaRPr lang="en-PK"/>
          </a:p>
        </p:txBody>
      </p:sp>
    </p:spTree>
    <p:extLst>
      <p:ext uri="{BB962C8B-B14F-4D97-AF65-F5344CB8AC3E}">
        <p14:creationId xmlns:p14="http://schemas.microsoft.com/office/powerpoint/2010/main" val="2269134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checks the operating system of the host to see if it is Windows. </a:t>
            </a:r>
          </a:p>
          <a:p>
            <a:endParaRPr lang="en-US" dirty="0"/>
          </a:p>
          <a:p>
            <a:r>
              <a:rPr lang="en-US" dirty="0"/>
              <a:t>If so, it write the contents of the data variable to a file named </a:t>
            </a:r>
            <a:r>
              <a:rPr lang="en-US" dirty="0" err="1"/>
              <a:t>preinstall.bat</a:t>
            </a:r>
            <a:r>
              <a:rPr lang="en-US" dirty="0"/>
              <a:t> and the </a:t>
            </a:r>
            <a:r>
              <a:rPr lang="en-US" dirty="0" err="1"/>
              <a:t>psdata</a:t>
            </a:r>
            <a:r>
              <a:rPr lang="en-US" dirty="0"/>
              <a:t> variable to a file named preinstall.ps1</a:t>
            </a:r>
          </a:p>
          <a:p>
            <a:endParaRPr lang="en-US" dirty="0"/>
          </a:p>
          <a:p>
            <a:r>
              <a:rPr lang="en-US" dirty="0"/>
              <a:t>If those writes are successful,</a:t>
            </a:r>
          </a:p>
        </p:txBody>
      </p:sp>
      <p:sp>
        <p:nvSpPr>
          <p:cNvPr id="4" name="Slide Number Placeholder 3"/>
          <p:cNvSpPr>
            <a:spLocks noGrp="1"/>
          </p:cNvSpPr>
          <p:nvPr>
            <p:ph type="sldNum" sz="quarter" idx="5"/>
          </p:nvPr>
        </p:nvSpPr>
        <p:spPr/>
        <p:txBody>
          <a:bodyPr/>
          <a:lstStyle/>
          <a:p>
            <a:fld id="{1201CB78-54AD-4EE9-B2FC-C088DC64C992}" type="slidenum">
              <a:rPr lang="en-PK" smtClean="0"/>
              <a:t>37</a:t>
            </a:fld>
            <a:endParaRPr lang="en-PK"/>
          </a:p>
        </p:txBody>
      </p:sp>
    </p:spTree>
    <p:extLst>
      <p:ext uri="{BB962C8B-B14F-4D97-AF65-F5344CB8AC3E}">
        <p14:creationId xmlns:p14="http://schemas.microsoft.com/office/powerpoint/2010/main" val="1492964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then executes </a:t>
            </a:r>
            <a:r>
              <a:rPr lang="en-US" dirty="0" err="1"/>
              <a:t>preinstall.bat</a:t>
            </a:r>
            <a:r>
              <a:rPr lang="en-US" dirty="0"/>
              <a:t> which it will deleted, that is unlinked, upon success.  </a:t>
            </a:r>
          </a:p>
          <a:p>
            <a:endParaRPr lang="en-US" dirty="0"/>
          </a:p>
          <a:p>
            <a:r>
              <a:rPr lang="en-US" dirty="0"/>
              <a:t>So now we need to see what was in those variables</a:t>
            </a:r>
          </a:p>
          <a:p>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38</a:t>
            </a:fld>
            <a:endParaRPr lang="en-PK"/>
          </a:p>
        </p:txBody>
      </p:sp>
    </p:spTree>
    <p:extLst>
      <p:ext uri="{BB962C8B-B14F-4D97-AF65-F5344CB8AC3E}">
        <p14:creationId xmlns:p14="http://schemas.microsoft.com/office/powerpoint/2010/main" val="2812080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pretty printed version of </a:t>
            </a:r>
            <a:r>
              <a:rPr lang="en-US" dirty="0" err="1"/>
              <a:t>preinstall.bat</a:t>
            </a:r>
            <a:endParaRPr lang="en-US" dirty="0"/>
          </a:p>
          <a:p>
            <a:endParaRPr lang="en-US" dirty="0"/>
          </a:p>
          <a:p>
            <a:r>
              <a:rPr lang="en-US" dirty="0"/>
              <a:t>First, </a:t>
            </a:r>
          </a:p>
        </p:txBody>
      </p:sp>
      <p:sp>
        <p:nvSpPr>
          <p:cNvPr id="4" name="Slide Number Placeholder 3"/>
          <p:cNvSpPr>
            <a:spLocks noGrp="1"/>
          </p:cNvSpPr>
          <p:nvPr>
            <p:ph type="sldNum" sz="quarter" idx="5"/>
          </p:nvPr>
        </p:nvSpPr>
        <p:spPr/>
        <p:txBody>
          <a:bodyPr/>
          <a:lstStyle/>
          <a:p>
            <a:fld id="{1201CB78-54AD-4EE9-B2FC-C088DC64C992}" type="slidenum">
              <a:rPr lang="en-PK" smtClean="0"/>
              <a:t>39</a:t>
            </a:fld>
            <a:endParaRPr lang="en-PK"/>
          </a:p>
        </p:txBody>
      </p:sp>
    </p:spTree>
    <p:extLst>
      <p:ext uri="{BB962C8B-B14F-4D97-AF65-F5344CB8AC3E}">
        <p14:creationId xmlns:p14="http://schemas.microsoft.com/office/powerpoint/2010/main" val="103771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trust and use software from strangers on the Internet.  All of us.</a:t>
            </a:r>
          </a:p>
          <a:p>
            <a:endParaRPr lang="en-US" dirty="0"/>
          </a:p>
          <a:p>
            <a:r>
              <a:rPr lang="en-US" dirty="0"/>
              <a:t>Strangers who we will never meet – strangers in such vast quantities across every aspect of the software development lifecycle that it is hilariously unlikely that we will ever truly know the full extent of all of the identities and intentions of all of our open-source software suppliers.</a:t>
            </a:r>
          </a:p>
          <a:p>
            <a:endParaRPr lang="en-US" dirty="0"/>
          </a:p>
          <a:p>
            <a:r>
              <a:rPr lang="en-US" dirty="0"/>
              <a:t>And even though open-source has many advantages, there remain risks to consumers of open-source software which we at Phylum broadly categorize into five domains:</a:t>
            </a:r>
          </a:p>
        </p:txBody>
      </p:sp>
      <p:sp>
        <p:nvSpPr>
          <p:cNvPr id="4" name="Slide Number Placeholder 3"/>
          <p:cNvSpPr>
            <a:spLocks noGrp="1"/>
          </p:cNvSpPr>
          <p:nvPr>
            <p:ph type="sldNum" sz="quarter" idx="5"/>
          </p:nvPr>
        </p:nvSpPr>
        <p:spPr/>
        <p:txBody>
          <a:bodyPr/>
          <a:lstStyle/>
          <a:p>
            <a:fld id="{1201CB78-54AD-4EE9-B2FC-C088DC64C992}" type="slidenum">
              <a:rPr lang="en-PK" smtClean="0"/>
              <a:t>4</a:t>
            </a:fld>
            <a:endParaRPr lang="en-PK"/>
          </a:p>
        </p:txBody>
      </p:sp>
    </p:spTree>
    <p:extLst>
      <p:ext uri="{BB962C8B-B14F-4D97-AF65-F5344CB8AC3E}">
        <p14:creationId xmlns:p14="http://schemas.microsoft.com/office/powerpoint/2010/main" val="480199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preinstall.bat</a:t>
            </a:r>
            <a:r>
              <a:rPr lang="en-US" dirty="0"/>
              <a:t> is doing its best to suppress output (echo off, redirecting command outputs to null)</a:t>
            </a:r>
          </a:p>
          <a:p>
            <a:endParaRPr lang="en-US" dirty="0"/>
          </a:p>
          <a:p>
            <a:r>
              <a:rPr lang="en-US" dirty="0"/>
              <a:t>Next,</a:t>
            </a:r>
          </a:p>
        </p:txBody>
      </p:sp>
      <p:sp>
        <p:nvSpPr>
          <p:cNvPr id="4" name="Slide Number Placeholder 3"/>
          <p:cNvSpPr>
            <a:spLocks noGrp="1"/>
          </p:cNvSpPr>
          <p:nvPr>
            <p:ph type="sldNum" sz="quarter" idx="5"/>
          </p:nvPr>
        </p:nvSpPr>
        <p:spPr/>
        <p:txBody>
          <a:bodyPr/>
          <a:lstStyle/>
          <a:p>
            <a:fld id="{1201CB78-54AD-4EE9-B2FC-C088DC64C992}" type="slidenum">
              <a:rPr lang="en-PK" smtClean="0"/>
              <a:t>40</a:t>
            </a:fld>
            <a:endParaRPr lang="en-PK"/>
          </a:p>
        </p:txBody>
      </p:sp>
    </p:spTree>
    <p:extLst>
      <p:ext uri="{BB962C8B-B14F-4D97-AF65-F5344CB8AC3E}">
        <p14:creationId xmlns:p14="http://schemas.microsoft.com/office/powerpoint/2010/main" val="1068821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uses curl to grab a file from a HTTP server at a hardcoded IP address and writes the output to a file called </a:t>
            </a:r>
            <a:r>
              <a:rPr lang="en-US" dirty="0" err="1"/>
              <a:t>sqlite.a</a:t>
            </a:r>
            <a:endParaRPr lang="en-US" dirty="0"/>
          </a:p>
          <a:p>
            <a:endParaRPr lang="en-US" dirty="0"/>
          </a:p>
          <a:p>
            <a:r>
              <a:rPr lang="en-US" dirty="0"/>
              <a:t>If you try to inspect this file, you wouldn’t find anything except a blob of high entropy garbage, which is usually indicative of the presence of encryption.</a:t>
            </a:r>
          </a:p>
          <a:p>
            <a:endParaRPr lang="en-US" dirty="0"/>
          </a:p>
          <a:p>
            <a:r>
              <a:rPr lang="en-US" dirty="0"/>
              <a:t>More on that in a moment.</a:t>
            </a:r>
          </a:p>
          <a:p>
            <a:endParaRPr lang="en-US" dirty="0"/>
          </a:p>
          <a:p>
            <a:r>
              <a:rPr lang="en-US" dirty="0"/>
              <a:t>Next,</a:t>
            </a:r>
          </a:p>
        </p:txBody>
      </p:sp>
      <p:sp>
        <p:nvSpPr>
          <p:cNvPr id="4" name="Slide Number Placeholder 3"/>
          <p:cNvSpPr>
            <a:spLocks noGrp="1"/>
          </p:cNvSpPr>
          <p:nvPr>
            <p:ph type="sldNum" sz="quarter" idx="5"/>
          </p:nvPr>
        </p:nvSpPr>
        <p:spPr/>
        <p:txBody>
          <a:bodyPr/>
          <a:lstStyle/>
          <a:p>
            <a:fld id="{1201CB78-54AD-4EE9-B2FC-C088DC64C992}" type="slidenum">
              <a:rPr lang="en-PK" smtClean="0"/>
              <a:t>41</a:t>
            </a:fld>
            <a:endParaRPr lang="en-PK"/>
          </a:p>
        </p:txBody>
      </p:sp>
    </p:spTree>
    <p:extLst>
      <p:ext uri="{BB962C8B-B14F-4D97-AF65-F5344CB8AC3E}">
        <p14:creationId xmlns:p14="http://schemas.microsoft.com/office/powerpoint/2010/main" val="2961071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launches </a:t>
            </a:r>
            <a:r>
              <a:rPr lang="en-US" dirty="0" err="1"/>
              <a:t>powershell</a:t>
            </a:r>
            <a:r>
              <a:rPr lang="en-US" dirty="0"/>
              <a:t> on the preinstall.ps1 file.</a:t>
            </a:r>
          </a:p>
          <a:p>
            <a:endParaRPr lang="en-US" dirty="0"/>
          </a:p>
          <a:p>
            <a:r>
              <a:rPr lang="en-US" dirty="0"/>
              <a:t>Note that the –</a:t>
            </a:r>
            <a:r>
              <a:rPr lang="en-US" dirty="0" err="1"/>
              <a:t>ExecutionPolicy</a:t>
            </a:r>
            <a:r>
              <a:rPr lang="en-US" dirty="0"/>
              <a:t> bypass runs </a:t>
            </a:r>
            <a:r>
              <a:rPr lang="en-US" dirty="0" err="1"/>
              <a:t>powershell</a:t>
            </a:r>
            <a:r>
              <a:rPr lang="en-US" dirty="0"/>
              <a:t> without anything blocking it and suppressing all warnings</a:t>
            </a:r>
          </a:p>
          <a:p>
            <a:endParaRPr lang="en-US" dirty="0"/>
          </a:p>
          <a:p>
            <a:r>
              <a:rPr lang="en-US" dirty="0"/>
              <a:t>The </a:t>
            </a:r>
            <a:r>
              <a:rPr lang="en-US" dirty="0" err="1"/>
              <a:t>powershell</a:t>
            </a:r>
            <a:r>
              <a:rPr lang="en-US" dirty="0"/>
              <a:t> script pretty-printed looks like</a:t>
            </a:r>
          </a:p>
        </p:txBody>
      </p:sp>
      <p:sp>
        <p:nvSpPr>
          <p:cNvPr id="4" name="Slide Number Placeholder 3"/>
          <p:cNvSpPr>
            <a:spLocks noGrp="1"/>
          </p:cNvSpPr>
          <p:nvPr>
            <p:ph type="sldNum" sz="quarter" idx="5"/>
          </p:nvPr>
        </p:nvSpPr>
        <p:spPr/>
        <p:txBody>
          <a:bodyPr/>
          <a:lstStyle/>
          <a:p>
            <a:fld id="{1201CB78-54AD-4EE9-B2FC-C088DC64C992}" type="slidenum">
              <a:rPr lang="en-PK" smtClean="0"/>
              <a:t>42</a:t>
            </a:fld>
            <a:endParaRPr lang="en-PK"/>
          </a:p>
        </p:txBody>
      </p:sp>
    </p:spTree>
    <p:extLst>
      <p:ext uri="{BB962C8B-B14F-4D97-AF65-F5344CB8AC3E}">
        <p14:creationId xmlns:p14="http://schemas.microsoft.com/office/powerpoint/2010/main" val="3671716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this simple script is going to take the </a:t>
            </a:r>
            <a:r>
              <a:rPr lang="en-US" dirty="0" err="1"/>
              <a:t>sqlite.a</a:t>
            </a: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43</a:t>
            </a:fld>
            <a:endParaRPr lang="en-PK"/>
          </a:p>
        </p:txBody>
      </p:sp>
    </p:spTree>
    <p:extLst>
      <p:ext uri="{BB962C8B-B14F-4D97-AF65-F5344CB8AC3E}">
        <p14:creationId xmlns:p14="http://schemas.microsoft.com/office/powerpoint/2010/main" val="3624007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decrypt it with a single byte key 0xef and write the output to </a:t>
            </a:r>
            <a:r>
              <a:rPr lang="en-US" dirty="0" err="1"/>
              <a:t>sql.tmp</a:t>
            </a:r>
            <a:r>
              <a:rPr lang="en-US" dirty="0"/>
              <a:t>.  Now, if you inspected this file, you would find a Windows PE file.</a:t>
            </a:r>
          </a:p>
          <a:p>
            <a:endParaRPr lang="en-US" dirty="0"/>
          </a:p>
          <a:p>
            <a:r>
              <a:rPr lang="en-US" dirty="0"/>
              <a:t>Once done, we delete </a:t>
            </a:r>
            <a:r>
              <a:rPr lang="en-US" dirty="0" err="1"/>
              <a:t>sqlite.a</a:t>
            </a:r>
            <a:r>
              <a:rPr lang="en-US" dirty="0"/>
              <a:t> and return to </a:t>
            </a:r>
            <a:r>
              <a:rPr lang="en-US" dirty="0" err="1"/>
              <a:t>preinstall.bat</a:t>
            </a:r>
            <a:r>
              <a:rPr lang="en-US" dirty="0"/>
              <a:t>.</a:t>
            </a:r>
          </a:p>
          <a:p>
            <a:endParaRPr lang="en-US" dirty="0"/>
          </a:p>
          <a:p>
            <a:r>
              <a:rPr lang="en-US" dirty="0"/>
              <a:t>Now,</a:t>
            </a:r>
          </a:p>
          <a:p>
            <a:endParaRPr lang="en-US" dirty="0"/>
          </a:p>
          <a:p>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44</a:t>
            </a:fld>
            <a:endParaRPr lang="en-PK"/>
          </a:p>
        </p:txBody>
      </p:sp>
    </p:spTree>
    <p:extLst>
      <p:ext uri="{BB962C8B-B14F-4D97-AF65-F5344CB8AC3E}">
        <p14:creationId xmlns:p14="http://schemas.microsoft.com/office/powerpoint/2010/main" val="1875717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the rest of </a:t>
            </a:r>
            <a:r>
              <a:rPr lang="en-US" dirty="0" err="1"/>
              <a:t>preinstall.bat</a:t>
            </a:r>
            <a:r>
              <a:rPr lang="en-US" dirty="0"/>
              <a:t> is just covering its tracks, starting with deleting the </a:t>
            </a:r>
            <a:r>
              <a:rPr lang="en-US" dirty="0" err="1"/>
              <a:t>powershell</a:t>
            </a:r>
            <a:r>
              <a:rPr lang="en-US" dirty="0"/>
              <a:t> script that we just used.</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45</a:t>
            </a:fld>
            <a:endParaRPr lang="en-PK"/>
          </a:p>
        </p:txBody>
      </p:sp>
    </p:spTree>
    <p:extLst>
      <p:ext uri="{BB962C8B-B14F-4D97-AF65-F5344CB8AC3E}">
        <p14:creationId xmlns:p14="http://schemas.microsoft.com/office/powerpoint/2010/main" val="668512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takes our newly decrypted file, renames it to </a:t>
            </a:r>
            <a:r>
              <a:rPr lang="en-US" dirty="0" err="1"/>
              <a:t>preinstall.db</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it calls rundll32 to execute an exported function called </a:t>
            </a:r>
            <a:r>
              <a:rPr lang="en-US" dirty="0" err="1"/>
              <a:t>CalculateSum</a:t>
            </a:r>
            <a:r>
              <a:rPr lang="en-US" dirty="0"/>
              <a:t> with the mysterious parameter 4906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that does whatever it does, we delete the decrypted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46</a:t>
            </a:fld>
            <a:endParaRPr lang="en-PK"/>
          </a:p>
        </p:txBody>
      </p:sp>
    </p:spTree>
    <p:extLst>
      <p:ext uri="{BB962C8B-B14F-4D97-AF65-F5344CB8AC3E}">
        <p14:creationId xmlns:p14="http://schemas.microsoft.com/office/powerpoint/2010/main" val="4288181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replaces our original </a:t>
            </a:r>
            <a:r>
              <a:rPr lang="en-US" dirty="0" err="1"/>
              <a:t>package.json</a:t>
            </a:r>
            <a:r>
              <a:rPr lang="en-US" dirty="0"/>
              <a:t> with some file called </a:t>
            </a:r>
            <a:r>
              <a:rPr lang="en-US" dirty="0" err="1"/>
              <a:t>pk.json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did that come from? Well,</a:t>
            </a:r>
          </a:p>
        </p:txBody>
      </p:sp>
      <p:sp>
        <p:nvSpPr>
          <p:cNvPr id="4" name="Slide Number Placeholder 3"/>
          <p:cNvSpPr>
            <a:spLocks noGrp="1"/>
          </p:cNvSpPr>
          <p:nvPr>
            <p:ph type="sldNum" sz="quarter" idx="5"/>
          </p:nvPr>
        </p:nvSpPr>
        <p:spPr/>
        <p:txBody>
          <a:bodyPr/>
          <a:lstStyle/>
          <a:p>
            <a:fld id="{1201CB78-54AD-4EE9-B2FC-C088DC64C992}" type="slidenum">
              <a:rPr lang="en-PK" smtClean="0"/>
              <a:t>47</a:t>
            </a:fld>
            <a:endParaRPr lang="en-PK"/>
          </a:p>
        </p:txBody>
      </p:sp>
    </p:spTree>
    <p:extLst>
      <p:ext uri="{BB962C8B-B14F-4D97-AF65-F5344CB8AC3E}">
        <p14:creationId xmlns:p14="http://schemas.microsoft.com/office/powerpoint/2010/main" val="1325619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look back in our original package, we see that </a:t>
            </a:r>
            <a:r>
              <a:rPr lang="en-US" dirty="0" err="1"/>
              <a:t>pk.json</a:t>
            </a:r>
            <a:r>
              <a:rPr lang="en-US" dirty="0"/>
              <a:t> shipped with our package, and is just slightly smaller than our original </a:t>
            </a:r>
            <a:r>
              <a:rPr lang="en-US" dirty="0" err="1"/>
              <a:t>package.json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comparing the difference between our original </a:t>
            </a:r>
            <a:r>
              <a:rPr lang="en-US" dirty="0" err="1"/>
              <a:t>package.json</a:t>
            </a:r>
            <a:r>
              <a:rPr lang="en-US" dirty="0"/>
              <a:t> and the one that this script overwrites, we see that</a:t>
            </a:r>
          </a:p>
        </p:txBody>
      </p:sp>
      <p:sp>
        <p:nvSpPr>
          <p:cNvPr id="4" name="Slide Number Placeholder 3"/>
          <p:cNvSpPr>
            <a:spLocks noGrp="1"/>
          </p:cNvSpPr>
          <p:nvPr>
            <p:ph type="sldNum" sz="quarter" idx="5"/>
          </p:nvPr>
        </p:nvSpPr>
        <p:spPr/>
        <p:txBody>
          <a:bodyPr/>
          <a:lstStyle/>
          <a:p>
            <a:fld id="{1201CB78-54AD-4EE9-B2FC-C088DC64C992}" type="slidenum">
              <a:rPr lang="en-PK" smtClean="0"/>
              <a:t>48</a:t>
            </a:fld>
            <a:endParaRPr lang="en-PK"/>
          </a:p>
        </p:txBody>
      </p:sp>
    </p:spTree>
    <p:extLst>
      <p:ext uri="{BB962C8B-B14F-4D97-AF65-F5344CB8AC3E}">
        <p14:creationId xmlns:p14="http://schemas.microsoft.com/office/powerpoint/2010/main" val="3923558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call to the preinstall script is gone.  Moreover, the </a:t>
            </a:r>
            <a:r>
              <a:rPr lang="en-US" dirty="0" err="1"/>
              <a:t>index.js</a:t>
            </a:r>
            <a:r>
              <a:rPr lang="en-US" dirty="0"/>
              <a:t> that orchestrated all of this is gone.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thing that would be on the host system is whatever the mysterious </a:t>
            </a:r>
            <a:r>
              <a:rPr lang="en-US" dirty="0" err="1"/>
              <a:t>CalculateSum</a:t>
            </a:r>
            <a:r>
              <a:rPr lang="en-US" dirty="0"/>
              <a:t> function did which we did not fully understand at this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Still, we felt like this level of sophistication meant that we were back on the trail of Jade Sleet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49</a:t>
            </a:fld>
            <a:endParaRPr lang="en-PK"/>
          </a:p>
        </p:txBody>
      </p:sp>
    </p:spTree>
    <p:extLst>
      <p:ext uri="{BB962C8B-B14F-4D97-AF65-F5344CB8AC3E}">
        <p14:creationId xmlns:p14="http://schemas.microsoft.com/office/powerpoint/2010/main" val="416049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a:t>
            </a:r>
          </a:p>
          <a:p>
            <a:endParaRPr lang="en-US" dirty="0"/>
          </a:p>
          <a:p>
            <a:r>
              <a:rPr lang="en-US" dirty="0"/>
              <a:t>Malware  - Is this package malicious? Is the intent to execute the software producer's will over the software consumer?</a:t>
            </a:r>
          </a:p>
          <a:p>
            <a:r>
              <a:rPr lang="en-US" dirty="0"/>
              <a:t>Engineering – Is this package poorly engineered?  Would a senior engineer tell a junior engineer during code review to go fix stuff?</a:t>
            </a:r>
          </a:p>
          <a:p>
            <a:r>
              <a:rPr lang="en-US" dirty="0"/>
              <a:t>Vulnerability  - Are the known vulnerabilities associated with this package? This is the domain of all Software Composition Analysis (SCA) tools.</a:t>
            </a:r>
          </a:p>
          <a:p>
            <a:r>
              <a:rPr lang="en-US" dirty="0"/>
              <a:t>License – Are there any legal risks for commercial enterprises associated with this package?</a:t>
            </a:r>
          </a:p>
          <a:p>
            <a:endParaRPr lang="en-US" dirty="0"/>
          </a:p>
          <a:p>
            <a:r>
              <a:rPr lang="en-US" dirty="0"/>
              <a:t>When these risks are aggregated, these inform an overall picture of a fifth domain of risk, namely Author risk – how trustworthy is the purported author of this package?</a:t>
            </a:r>
          </a:p>
          <a:p>
            <a:endParaRPr lang="en-US" dirty="0"/>
          </a:p>
          <a:p>
            <a:r>
              <a:rPr lang="en-US" dirty="0"/>
              <a:t>So five risk domains: four </a:t>
            </a:r>
            <a:r>
              <a:rPr lang="en-US" dirty="0" err="1"/>
              <a:t>whats</a:t>
            </a:r>
            <a:r>
              <a:rPr lang="en-US" dirty="0"/>
              <a:t> and a who.</a:t>
            </a:r>
          </a:p>
          <a:p>
            <a:endParaRPr lang="en-US" dirty="0"/>
          </a:p>
          <a:p>
            <a:r>
              <a:rPr lang="en-US" dirty="0"/>
              <a:t>Now, the scope of this problem is immense. And Phylum’s solution is our automated platform that monitors seven different open-source ecosystems:</a:t>
            </a:r>
          </a:p>
        </p:txBody>
      </p:sp>
      <p:sp>
        <p:nvSpPr>
          <p:cNvPr id="4" name="Slide Number Placeholder 3"/>
          <p:cNvSpPr>
            <a:spLocks noGrp="1"/>
          </p:cNvSpPr>
          <p:nvPr>
            <p:ph type="sldNum" sz="quarter" idx="5"/>
          </p:nvPr>
        </p:nvSpPr>
        <p:spPr/>
        <p:txBody>
          <a:bodyPr/>
          <a:lstStyle/>
          <a:p>
            <a:fld id="{1201CB78-54AD-4EE9-B2FC-C088DC64C992}" type="slidenum">
              <a:rPr lang="en-PK" smtClean="0"/>
              <a:t>5</a:t>
            </a:fld>
            <a:endParaRPr lang="en-PK"/>
          </a:p>
        </p:txBody>
      </p:sp>
    </p:spTree>
    <p:extLst>
      <p:ext uri="{BB962C8B-B14F-4D97-AF65-F5344CB8AC3E}">
        <p14:creationId xmlns:p14="http://schemas.microsoft.com/office/powerpoint/2010/main" val="1510910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published our findings on our blog along with four other similar packages while we were looking for other packages and trying to reverse engineer decrypted DLL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did find eight other packages with this same behavior going back to Sept 14 – all of them had crypto-themed names, and nearly everyone had the same subtle changes to identifiers, published under one-time burner accounts on </a:t>
            </a:r>
            <a:r>
              <a:rPr lang="en-US" dirty="0" err="1"/>
              <a:t>npm</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Interestingly, the number passed to </a:t>
            </a:r>
            <a:r>
              <a:rPr lang="en-US" dirty="0" err="1"/>
              <a:t>CalculateSum</a:t>
            </a:r>
            <a:r>
              <a:rPr lang="en-US" dirty="0"/>
              <a:t> function increased as time went on, and we speculated that is was used to track individual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hardcoded server IP changed occasionally along with other things like the decryption key, and we tracked these packages throughout November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early December, the Chinese Threat Intelligence Center </a:t>
            </a:r>
            <a:r>
              <a:rPr lang="en-US" dirty="0" err="1"/>
              <a:t>QiAnXin</a:t>
            </a:r>
            <a:r>
              <a:rPr lang="en-US" dirty="0"/>
              <a:t>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50</a:t>
            </a:fld>
            <a:endParaRPr lang="en-PK"/>
          </a:p>
        </p:txBody>
      </p:sp>
    </p:spTree>
    <p:extLst>
      <p:ext uri="{BB962C8B-B14F-4D97-AF65-F5344CB8AC3E}">
        <p14:creationId xmlns:p14="http://schemas.microsoft.com/office/powerpoint/2010/main" val="2562332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the malware was tied to the Lazarus Group, the North Korean hacker group responsible for the Sony Pictures hack in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google translation to English of this writeup shows much of our work, along with a lot of detailed analysis from their own reverse engineering.  Later in the writeup,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51</a:t>
            </a:fld>
            <a:endParaRPr lang="en-PK"/>
          </a:p>
        </p:txBody>
      </p:sp>
    </p:spTree>
    <p:extLst>
      <p:ext uri="{BB962C8B-B14F-4D97-AF65-F5344CB8AC3E}">
        <p14:creationId xmlns:p14="http://schemas.microsoft.com/office/powerpoint/2010/main" val="713818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divulge the motive behind these attacks – to steal cryptocurrency.  So, now we have our elusive motive. Theft.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weeks later, </a:t>
            </a:r>
          </a:p>
        </p:txBody>
      </p:sp>
      <p:sp>
        <p:nvSpPr>
          <p:cNvPr id="4" name="Slide Number Placeholder 3"/>
          <p:cNvSpPr>
            <a:spLocks noGrp="1"/>
          </p:cNvSpPr>
          <p:nvPr>
            <p:ph type="sldNum" sz="quarter" idx="5"/>
          </p:nvPr>
        </p:nvSpPr>
        <p:spPr/>
        <p:txBody>
          <a:bodyPr/>
          <a:lstStyle/>
          <a:p>
            <a:fld id="{1201CB78-54AD-4EE9-B2FC-C088DC64C992}" type="slidenum">
              <a:rPr lang="en-PK" smtClean="0"/>
              <a:t>52</a:t>
            </a:fld>
            <a:endParaRPr lang="en-PK"/>
          </a:p>
        </p:txBody>
      </p:sp>
    </p:spTree>
    <p:extLst>
      <p:ext uri="{BB962C8B-B14F-4D97-AF65-F5344CB8AC3E}">
        <p14:creationId xmlns:p14="http://schemas.microsoft.com/office/powerpoint/2010/main" val="26078472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got a letter from a UN Security Council Panel of Experts asking us for more information for their semi-annual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contribution to that report led them to conclude that</a:t>
            </a:r>
          </a:p>
        </p:txBody>
      </p:sp>
      <p:sp>
        <p:nvSpPr>
          <p:cNvPr id="4" name="Slide Number Placeholder 3"/>
          <p:cNvSpPr>
            <a:spLocks noGrp="1"/>
          </p:cNvSpPr>
          <p:nvPr>
            <p:ph type="sldNum" sz="quarter" idx="5"/>
          </p:nvPr>
        </p:nvSpPr>
        <p:spPr/>
        <p:txBody>
          <a:bodyPr/>
          <a:lstStyle/>
          <a:p>
            <a:fld id="{1201CB78-54AD-4EE9-B2FC-C088DC64C992}" type="slidenum">
              <a:rPr lang="en-PK" smtClean="0"/>
              <a:t>53</a:t>
            </a:fld>
            <a:endParaRPr lang="en-PK"/>
          </a:p>
        </p:txBody>
      </p:sp>
    </p:spTree>
    <p:extLst>
      <p:ext uri="{BB962C8B-B14F-4D97-AF65-F5344CB8AC3E}">
        <p14:creationId xmlns:p14="http://schemas.microsoft.com/office/powerpoint/2010/main" val="2530728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North Korea has stolen approximately $3B worth of cryptocurrency that they launder to pay for their weapons program in circumvention of almost a dozen UN resolutions.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research team found almost three dozen packages from this campaign through early February of this year. And the actors we getting really good at covering their tracks.  One particular package that we have was up on </a:t>
            </a:r>
            <a:r>
              <a:rPr lang="en-US" dirty="0" err="1"/>
              <a:t>npm</a:t>
            </a:r>
            <a:r>
              <a:rPr lang="en-US" dirty="0"/>
              <a:t> for only 90 seconds before the actors unpublished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Later that month, </a:t>
            </a:r>
          </a:p>
        </p:txBody>
      </p:sp>
      <p:sp>
        <p:nvSpPr>
          <p:cNvPr id="4" name="Slide Number Placeholder 3"/>
          <p:cNvSpPr>
            <a:spLocks noGrp="1"/>
          </p:cNvSpPr>
          <p:nvPr>
            <p:ph type="sldNum" sz="quarter" idx="5"/>
          </p:nvPr>
        </p:nvSpPr>
        <p:spPr/>
        <p:txBody>
          <a:bodyPr/>
          <a:lstStyle/>
          <a:p>
            <a:fld id="{1201CB78-54AD-4EE9-B2FC-C088DC64C992}" type="slidenum">
              <a:rPr lang="en-PK" smtClean="0"/>
              <a:t>54</a:t>
            </a:fld>
            <a:endParaRPr lang="en-PK"/>
          </a:p>
        </p:txBody>
      </p:sp>
    </p:spTree>
    <p:extLst>
      <p:ext uri="{BB962C8B-B14F-4D97-AF65-F5344CB8AC3E}">
        <p14:creationId xmlns:p14="http://schemas.microsoft.com/office/powerpoint/2010/main" val="27862663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research team began tracking new </a:t>
            </a:r>
            <a:r>
              <a:rPr lang="en-US" dirty="0" err="1"/>
              <a:t>npm</a:t>
            </a:r>
            <a:r>
              <a:rPr lang="en-US" dirty="0"/>
              <a:t> packages associated with a social engineering campaign targeting developers with job offers.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interviewer will happily meet you online, if you will but download this repo for a quick coding exercise…</a:t>
            </a:r>
          </a:p>
        </p:txBody>
      </p:sp>
      <p:sp>
        <p:nvSpPr>
          <p:cNvPr id="4" name="Slide Number Placeholder 3"/>
          <p:cNvSpPr>
            <a:spLocks noGrp="1"/>
          </p:cNvSpPr>
          <p:nvPr>
            <p:ph type="sldNum" sz="quarter" idx="5"/>
          </p:nvPr>
        </p:nvSpPr>
        <p:spPr/>
        <p:txBody>
          <a:bodyPr/>
          <a:lstStyle/>
          <a:p>
            <a:fld id="{1201CB78-54AD-4EE9-B2FC-C088DC64C992}" type="slidenum">
              <a:rPr lang="en-PK" smtClean="0"/>
              <a:t>55</a:t>
            </a:fld>
            <a:endParaRPr lang="en-PK"/>
          </a:p>
        </p:txBody>
      </p:sp>
    </p:spTree>
    <p:extLst>
      <p:ext uri="{BB962C8B-B14F-4D97-AF65-F5344CB8AC3E}">
        <p14:creationId xmlns:p14="http://schemas.microsoft.com/office/powerpoint/2010/main" val="1009293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time, Palo Alto’s Network Unit 42 confirmed our suspicions that this was again the North Koreans.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developers who were taken in by this contacted us.  Not all of them were as fortunate as this guy.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I’m out of time.  What are the takeaways here?</a:t>
            </a:r>
          </a:p>
        </p:txBody>
      </p:sp>
      <p:sp>
        <p:nvSpPr>
          <p:cNvPr id="4" name="Slide Number Placeholder 3"/>
          <p:cNvSpPr>
            <a:spLocks noGrp="1"/>
          </p:cNvSpPr>
          <p:nvPr>
            <p:ph type="sldNum" sz="quarter" idx="5"/>
          </p:nvPr>
        </p:nvSpPr>
        <p:spPr/>
        <p:txBody>
          <a:bodyPr/>
          <a:lstStyle/>
          <a:p>
            <a:fld id="{1201CB78-54AD-4EE9-B2FC-C088DC64C992}" type="slidenum">
              <a:rPr lang="en-PK" smtClean="0"/>
              <a:t>56</a:t>
            </a:fld>
            <a:endParaRPr lang="en-PK"/>
          </a:p>
        </p:txBody>
      </p:sp>
    </p:spTree>
    <p:extLst>
      <p:ext uri="{BB962C8B-B14F-4D97-AF65-F5344CB8AC3E}">
        <p14:creationId xmlns:p14="http://schemas.microsoft.com/office/powerpoint/2010/main" val="557276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dirty="0">
                <a:solidFill>
                  <a:schemeClr val="bg2"/>
                </a:solidFill>
              </a:rPr>
              <a:t>Understand the threats that are attacking open-source software</a:t>
            </a:r>
          </a:p>
          <a:p>
            <a:pPr marL="742950" lvl="1" indent="-285750">
              <a:lnSpc>
                <a:spcPct val="150000"/>
              </a:lnSpc>
              <a:buFont typeface="Arial" panose="020B0604020202020204" pitchFamily="34" charset="0"/>
              <a:buChar char="•"/>
            </a:pPr>
            <a:r>
              <a:rPr lang="en-US" dirty="0">
                <a:solidFill>
                  <a:schemeClr val="bg2"/>
                </a:solidFill>
              </a:rPr>
              <a:t>These kinds of attacks are low-risk/high-reward for the attackers</a:t>
            </a:r>
          </a:p>
          <a:p>
            <a:pPr marL="742950" lvl="1" indent="-285750">
              <a:lnSpc>
                <a:spcPct val="150000"/>
              </a:lnSpc>
              <a:buFont typeface="Arial" panose="020B0604020202020204" pitchFamily="34" charset="0"/>
              <a:buChar char="•"/>
            </a:pPr>
            <a:r>
              <a:rPr lang="en-US" dirty="0">
                <a:solidFill>
                  <a:schemeClr val="bg2"/>
                </a:solidFill>
              </a:rPr>
              <a:t>These Nation-State actors are sophisticated and well-resourced</a:t>
            </a:r>
          </a:p>
          <a:p>
            <a:pPr marL="742950" lvl="1" indent="-285750">
              <a:lnSpc>
                <a:spcPct val="150000"/>
              </a:lnSpc>
              <a:buFont typeface="Arial" panose="020B0604020202020204" pitchFamily="34" charset="0"/>
              <a:buChar char="•"/>
            </a:pPr>
            <a:r>
              <a:rPr lang="en-US" dirty="0">
                <a:solidFill>
                  <a:schemeClr val="bg2"/>
                </a:solidFill>
              </a:rPr>
              <a:t>The software developer, not the software, is the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57</a:t>
            </a:fld>
            <a:endParaRPr lang="en-PK"/>
          </a:p>
        </p:txBody>
      </p:sp>
    </p:spTree>
    <p:extLst>
      <p:ext uri="{BB962C8B-B14F-4D97-AF65-F5344CB8AC3E}">
        <p14:creationId xmlns:p14="http://schemas.microsoft.com/office/powerpoint/2010/main" val="1853280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dirty="0">
                <a:solidFill>
                  <a:schemeClr val="bg2"/>
                </a:solidFill>
              </a:rPr>
              <a:t>Traditional SCA solutions are insufficient – of the malware we reported in Q1 2024</a:t>
            </a:r>
          </a:p>
          <a:p>
            <a:pPr marL="742950" lvl="1" indent="-285750">
              <a:lnSpc>
                <a:spcPct val="150000"/>
              </a:lnSpc>
              <a:buFont typeface="Arial" panose="020B0604020202020204" pitchFamily="34" charset="0"/>
              <a:buChar char="•"/>
            </a:pPr>
            <a:r>
              <a:rPr lang="en-US" dirty="0">
                <a:solidFill>
                  <a:schemeClr val="bg2"/>
                </a:solidFill>
              </a:rPr>
              <a:t>82% were never reported as a GitHub Malware Advisory</a:t>
            </a:r>
          </a:p>
          <a:p>
            <a:pPr marL="742950" lvl="1" indent="-285750">
              <a:lnSpc>
                <a:spcPct val="150000"/>
              </a:lnSpc>
              <a:buFont typeface="Arial" panose="020B0604020202020204" pitchFamily="34" charset="0"/>
              <a:buChar char="•"/>
            </a:pPr>
            <a:r>
              <a:rPr lang="en-US" dirty="0">
                <a:solidFill>
                  <a:schemeClr val="bg2"/>
                </a:solidFill>
              </a:rPr>
              <a:t>0% had a CVE associated with them</a:t>
            </a:r>
          </a:p>
          <a:p>
            <a:pPr marL="742950" lvl="1" indent="-285750">
              <a:lnSpc>
                <a:spcPct val="150000"/>
              </a:lnSpc>
              <a:buFont typeface="Arial" panose="020B0604020202020204" pitchFamily="34" charset="0"/>
              <a:buChar char="•"/>
            </a:pPr>
            <a:r>
              <a:rPr lang="en-US" dirty="0">
                <a:solidFill>
                  <a:schemeClr val="bg2"/>
                </a:solidFill>
              </a:rPr>
              <a:t>100% did something bad to the victim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58</a:t>
            </a:fld>
            <a:endParaRPr lang="en-PK"/>
          </a:p>
        </p:txBody>
      </p:sp>
    </p:spTree>
    <p:extLst>
      <p:ext uri="{BB962C8B-B14F-4D97-AF65-F5344CB8AC3E}">
        <p14:creationId xmlns:p14="http://schemas.microsoft.com/office/powerpoint/2010/main" val="77211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dirty="0">
                <a:solidFill>
                  <a:schemeClr val="bg2"/>
                </a:solidFill>
              </a:rPr>
              <a:t>You need a defense-in-depth approach</a:t>
            </a:r>
          </a:p>
          <a:p>
            <a:pPr marL="742950" lvl="1" indent="-285750">
              <a:lnSpc>
                <a:spcPct val="150000"/>
              </a:lnSpc>
              <a:buFont typeface="Arial" panose="020B0604020202020204" pitchFamily="34" charset="0"/>
              <a:buChar char="•"/>
            </a:pPr>
            <a:r>
              <a:rPr lang="en-US" dirty="0">
                <a:solidFill>
                  <a:schemeClr val="bg2"/>
                </a:solidFill>
              </a:rPr>
              <a:t>Follow our blog for our latest research findings: </a:t>
            </a:r>
            <a:r>
              <a:rPr lang="en-US" dirty="0" err="1">
                <a:solidFill>
                  <a:schemeClr val="bg2"/>
                </a:solidFill>
              </a:rPr>
              <a:t>blog.phylum.io</a:t>
            </a:r>
            <a:r>
              <a:rPr lang="en-US" dirty="0">
                <a:solidFill>
                  <a:schemeClr val="bg2"/>
                </a:solidFill>
              </a:rPr>
              <a:t>/research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59</a:t>
            </a:fld>
            <a:endParaRPr lang="en-PK"/>
          </a:p>
        </p:txBody>
      </p:sp>
    </p:spTree>
    <p:extLst>
      <p:ext uri="{BB962C8B-B14F-4D97-AF65-F5344CB8AC3E}">
        <p14:creationId xmlns:p14="http://schemas.microsoft.com/office/powerpoint/2010/main" val="322433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npm</a:t>
            </a:r>
            <a:r>
              <a:rPr lang="en-US" dirty="0"/>
              <a:t> for JavaScript</a:t>
            </a:r>
          </a:p>
          <a:p>
            <a:r>
              <a:rPr lang="en-US" dirty="0" err="1"/>
              <a:t>PyPI</a:t>
            </a:r>
            <a:r>
              <a:rPr lang="en-US" dirty="0"/>
              <a:t> for Python</a:t>
            </a:r>
          </a:p>
          <a:p>
            <a:r>
              <a:rPr lang="en-US" dirty="0"/>
              <a:t>Maven Central for Java</a:t>
            </a:r>
          </a:p>
          <a:p>
            <a:r>
              <a:rPr lang="en-US" dirty="0" err="1"/>
              <a:t>crates.io</a:t>
            </a:r>
            <a:r>
              <a:rPr lang="en-US" dirty="0"/>
              <a:t> for Rust</a:t>
            </a:r>
          </a:p>
          <a:p>
            <a:r>
              <a:rPr lang="en-US" dirty="0" err="1"/>
              <a:t>rubygems</a:t>
            </a:r>
            <a:r>
              <a:rPr lang="en-US" dirty="0"/>
              <a:t> for Ruby</a:t>
            </a:r>
          </a:p>
          <a:p>
            <a:r>
              <a:rPr lang="en-US" dirty="0"/>
              <a:t>NuGet for C# and</a:t>
            </a:r>
          </a:p>
          <a:p>
            <a:r>
              <a:rPr lang="en-US" dirty="0" err="1"/>
              <a:t>golang</a:t>
            </a:r>
            <a:r>
              <a:rPr lang="en-US" dirty="0"/>
              <a:t> for Go</a:t>
            </a:r>
          </a:p>
          <a:p>
            <a:endParaRPr lang="en-US" dirty="0"/>
          </a:p>
          <a:p>
            <a:r>
              <a:rPr lang="en-US" dirty="0"/>
              <a:t>Anytime a new package is published to one of these, Phylum downloads it and analyzes it.  Within minutes of publication, our customers have a detailed report of all our findings across the five domains of risk.  We also integrate with various CI/CD platforms so that developers can immediately know if any package or dependency has problems that they should be aware of.</a:t>
            </a:r>
          </a:p>
          <a:p>
            <a:endParaRPr lang="en-US" dirty="0"/>
          </a:p>
          <a:p>
            <a:r>
              <a:rPr lang="en-US" dirty="0"/>
              <a:t>And so, last year </a:t>
            </a:r>
          </a:p>
        </p:txBody>
      </p:sp>
      <p:sp>
        <p:nvSpPr>
          <p:cNvPr id="4" name="Slide Number Placeholder 3"/>
          <p:cNvSpPr>
            <a:spLocks noGrp="1"/>
          </p:cNvSpPr>
          <p:nvPr>
            <p:ph type="sldNum" sz="quarter" idx="5"/>
          </p:nvPr>
        </p:nvSpPr>
        <p:spPr/>
        <p:txBody>
          <a:bodyPr/>
          <a:lstStyle/>
          <a:p>
            <a:fld id="{1201CB78-54AD-4EE9-B2FC-C088DC64C992}" type="slidenum">
              <a:rPr lang="en-PK" smtClean="0"/>
              <a:t>6</a:t>
            </a:fld>
            <a:endParaRPr lang="en-PK"/>
          </a:p>
        </p:txBody>
      </p:sp>
    </p:spTree>
    <p:extLst>
      <p:ext uri="{BB962C8B-B14F-4D97-AF65-F5344CB8AC3E}">
        <p14:creationId xmlns:p14="http://schemas.microsoft.com/office/powerpoint/2010/main" val="34864500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This is a link to our research blog where you can all of the details for the attacks and others.</a:t>
            </a:r>
          </a:p>
          <a:p>
            <a:endParaRPr lang="en-US" dirty="0"/>
          </a:p>
          <a:p>
            <a:r>
              <a:rPr lang="en-US" dirty="0"/>
              <a:t>I’ll take any questions.</a:t>
            </a:r>
          </a:p>
        </p:txBody>
      </p:sp>
      <p:sp>
        <p:nvSpPr>
          <p:cNvPr id="4" name="Slide Number Placeholder 3"/>
          <p:cNvSpPr>
            <a:spLocks noGrp="1"/>
          </p:cNvSpPr>
          <p:nvPr>
            <p:ph type="sldNum" sz="quarter" idx="5"/>
          </p:nvPr>
        </p:nvSpPr>
        <p:spPr/>
        <p:txBody>
          <a:bodyPr/>
          <a:lstStyle/>
          <a:p>
            <a:fld id="{1201CB78-54AD-4EE9-B2FC-C088DC64C992}" type="slidenum">
              <a:rPr lang="en-PK" smtClean="0"/>
              <a:t>60</a:t>
            </a:fld>
            <a:endParaRPr lang="en-PK"/>
          </a:p>
        </p:txBody>
      </p:sp>
    </p:spTree>
    <p:extLst>
      <p:ext uri="{BB962C8B-B14F-4D97-AF65-F5344CB8AC3E}">
        <p14:creationId xmlns:p14="http://schemas.microsoft.com/office/powerpoint/2010/main" val="62771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had the privilege of speaking here at </a:t>
            </a:r>
            <a:r>
              <a:rPr lang="en-US" dirty="0" err="1"/>
              <a:t>Bsides</a:t>
            </a:r>
            <a:r>
              <a:rPr lang="en-US" dirty="0"/>
              <a:t> SA, and I gave a broad survey of the attacks that the Phylum research team had uncovered in 2023 using Phylum’s automated platform. There I gave real-world examples from </a:t>
            </a:r>
            <a:r>
              <a:rPr lang="en-US" dirty="0" err="1"/>
              <a:t>npm</a:t>
            </a:r>
            <a:r>
              <a:rPr lang="en-US" dirty="0"/>
              <a:t> and </a:t>
            </a:r>
            <a:r>
              <a:rPr lang="en-US" dirty="0" err="1"/>
              <a:t>PyPI</a:t>
            </a:r>
            <a:r>
              <a:rPr lang="en-US" dirty="0"/>
              <a:t> of</a:t>
            </a:r>
          </a:p>
        </p:txBody>
      </p:sp>
      <p:sp>
        <p:nvSpPr>
          <p:cNvPr id="4" name="Slide Number Placeholder 3"/>
          <p:cNvSpPr>
            <a:spLocks noGrp="1"/>
          </p:cNvSpPr>
          <p:nvPr>
            <p:ph type="sldNum" sz="quarter" idx="5"/>
          </p:nvPr>
        </p:nvSpPr>
        <p:spPr/>
        <p:txBody>
          <a:bodyPr/>
          <a:lstStyle/>
          <a:p>
            <a:fld id="{1201CB78-54AD-4EE9-B2FC-C088DC64C992}" type="slidenum">
              <a:rPr lang="en-PK" smtClean="0"/>
              <a:t>7</a:t>
            </a:fld>
            <a:endParaRPr lang="en-PK"/>
          </a:p>
        </p:txBody>
      </p:sp>
    </p:spTree>
    <p:extLst>
      <p:ext uri="{BB962C8B-B14F-4D97-AF65-F5344CB8AC3E}">
        <p14:creationId xmlns:p14="http://schemas.microsoft.com/office/powerpoint/2010/main" val="250959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Spammers</a:t>
            </a:r>
          </a:p>
          <a:p>
            <a:r>
              <a:rPr lang="en-US" dirty="0"/>
              <a:t>Scammers</a:t>
            </a:r>
          </a:p>
          <a:p>
            <a:r>
              <a:rPr lang="en-US" dirty="0"/>
              <a:t>Credential Stealers</a:t>
            </a:r>
          </a:p>
          <a:p>
            <a:r>
              <a:rPr lang="en-US" dirty="0"/>
              <a:t>Obfuscated code</a:t>
            </a:r>
          </a:p>
          <a:p>
            <a:r>
              <a:rPr lang="en-US" dirty="0" err="1"/>
              <a:t>Typosquatters</a:t>
            </a:r>
            <a:endParaRPr lang="en-US" dirty="0"/>
          </a:p>
          <a:p>
            <a:r>
              <a:rPr lang="en-US" dirty="0" err="1"/>
              <a:t>Combosquatters</a:t>
            </a:r>
            <a:endParaRPr lang="en-US" dirty="0"/>
          </a:p>
          <a:p>
            <a:r>
              <a:rPr lang="en-US" dirty="0"/>
              <a:t>Automated respawning malware on GitHub</a:t>
            </a:r>
          </a:p>
          <a:p>
            <a:endParaRPr lang="en-US" dirty="0"/>
          </a:p>
          <a:p>
            <a:r>
              <a:rPr lang="en-US" dirty="0"/>
              <a:t>The following week, our platform hit on an unusual package in </a:t>
            </a:r>
            <a:r>
              <a:rPr lang="en-US" dirty="0" err="1"/>
              <a:t>npm</a:t>
            </a:r>
            <a:r>
              <a:rPr lang="en-US" dirty="0"/>
              <a:t>:</a:t>
            </a:r>
          </a:p>
        </p:txBody>
      </p:sp>
      <p:sp>
        <p:nvSpPr>
          <p:cNvPr id="4" name="Slide Number Placeholder 3"/>
          <p:cNvSpPr>
            <a:spLocks noGrp="1"/>
          </p:cNvSpPr>
          <p:nvPr>
            <p:ph type="sldNum" sz="quarter" idx="5"/>
          </p:nvPr>
        </p:nvSpPr>
        <p:spPr/>
        <p:txBody>
          <a:bodyPr/>
          <a:lstStyle/>
          <a:p>
            <a:fld id="{1201CB78-54AD-4EE9-B2FC-C088DC64C992}" type="slidenum">
              <a:rPr lang="en-PK" smtClean="0"/>
              <a:t>8</a:t>
            </a:fld>
            <a:endParaRPr lang="en-PK"/>
          </a:p>
        </p:txBody>
      </p:sp>
    </p:spTree>
    <p:extLst>
      <p:ext uri="{BB962C8B-B14F-4D97-AF65-F5344CB8AC3E}">
        <p14:creationId xmlns:p14="http://schemas.microsoft.com/office/powerpoint/2010/main" val="352976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a:t>
            </a:r>
            <a:r>
              <a:rPr lang="en-US" dirty="0" err="1"/>
              <a:t>tablejs</a:t>
            </a:r>
            <a:r>
              <a:rPr lang="en-US" dirty="0"/>
              <a:t>, a simple package with two small files - not even 1KB of code. (Note that this is an example of a </a:t>
            </a:r>
            <a:r>
              <a:rPr lang="en-US" dirty="0" err="1"/>
              <a:t>combosquat</a:t>
            </a:r>
            <a:r>
              <a:rPr lang="en-US" dirty="0"/>
              <a:t>.  There is another (albeit unpopular) </a:t>
            </a:r>
            <a:r>
              <a:rPr lang="en-US" dirty="0" err="1"/>
              <a:t>npm</a:t>
            </a:r>
            <a:r>
              <a:rPr lang="en-US" dirty="0"/>
              <a:t> package named chart-table.  Combining that name with </a:t>
            </a:r>
            <a:r>
              <a:rPr lang="en-US" dirty="0" err="1"/>
              <a:t>js</a:t>
            </a:r>
            <a:r>
              <a:rPr lang="en-US" dirty="0"/>
              <a:t> for JavaScript gives this a plausible looking name for an unsuspecting developer.)</a:t>
            </a:r>
          </a:p>
          <a:p>
            <a:endParaRPr lang="en-US" dirty="0"/>
          </a:p>
          <a:p>
            <a:r>
              <a:rPr lang="en-US" dirty="0"/>
              <a:t>We start with the package's metadata file, </a:t>
            </a:r>
            <a:r>
              <a:rPr lang="en-US" dirty="0" err="1"/>
              <a:t>package.json</a:t>
            </a:r>
            <a:endParaRPr lang="en-US" dirty="0"/>
          </a:p>
        </p:txBody>
      </p:sp>
      <p:sp>
        <p:nvSpPr>
          <p:cNvPr id="4" name="Slide Number Placeholder 3"/>
          <p:cNvSpPr>
            <a:spLocks noGrp="1"/>
          </p:cNvSpPr>
          <p:nvPr>
            <p:ph type="sldNum" sz="quarter" idx="5"/>
          </p:nvPr>
        </p:nvSpPr>
        <p:spPr/>
        <p:txBody>
          <a:bodyPr/>
          <a:lstStyle/>
          <a:p>
            <a:fld id="{1201CB78-54AD-4EE9-B2FC-C088DC64C992}" type="slidenum">
              <a:rPr lang="en-PK" smtClean="0"/>
              <a:t>9</a:t>
            </a:fld>
            <a:endParaRPr lang="en-PK"/>
          </a:p>
        </p:txBody>
      </p:sp>
    </p:spTree>
    <p:extLst>
      <p:ext uri="{BB962C8B-B14F-4D97-AF65-F5344CB8AC3E}">
        <p14:creationId xmlns:p14="http://schemas.microsoft.com/office/powerpoint/2010/main" val="42563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84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93D2121-5DC7-C422-F110-4CEBD9415F20}"/>
              </a:ext>
            </a:extLst>
          </p:cNvPr>
          <p:cNvSpPr>
            <a:spLocks noGrp="1"/>
          </p:cNvSpPr>
          <p:nvPr>
            <p:ph type="body" sz="quarter" idx="12" hasCustomPrompt="1"/>
          </p:nvPr>
        </p:nvSpPr>
        <p:spPr>
          <a:xfrm>
            <a:off x="336553" y="5160613"/>
            <a:ext cx="11518894" cy="812800"/>
          </a:xfrm>
          <a:prstGeom prst="rect">
            <a:avLst/>
          </a:prstGeom>
        </p:spPr>
        <p:txBody>
          <a:bodyPr/>
          <a:lstStyle>
            <a:lvl1pPr marL="0" indent="0" algn="ctr">
              <a:buNone/>
              <a:defRPr sz="1100">
                <a:solidFill>
                  <a:schemeClr val="bg1"/>
                </a:solidFill>
              </a:defRPr>
            </a:lvl1pPr>
          </a:lstStyle>
          <a:p>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a:p>
            <a:r>
              <a:rPr lang="en-US"/>
              <a:t>Nunc viverra imperdiet enim. Fusce est. Vivamus a </a:t>
            </a:r>
            <a:r>
              <a:rPr lang="en-US" err="1"/>
              <a:t>tellus</a:t>
            </a:r>
            <a:r>
              <a:rPr lang="en-US"/>
              <a:t>.</a:t>
            </a:r>
          </a:p>
        </p:txBody>
      </p:sp>
      <p:sp>
        <p:nvSpPr>
          <p:cNvPr id="5" name="Picture Placeholder 3">
            <a:extLst>
              <a:ext uri="{FF2B5EF4-FFF2-40B4-BE49-F238E27FC236}">
                <a16:creationId xmlns:a16="http://schemas.microsoft.com/office/drawing/2014/main" id="{9F7C1774-5068-1BB1-810C-6DD8E4EFD15C}"/>
              </a:ext>
            </a:extLst>
          </p:cNvPr>
          <p:cNvSpPr>
            <a:spLocks noGrp="1"/>
          </p:cNvSpPr>
          <p:nvPr>
            <p:ph type="pic" sz="quarter" idx="13"/>
          </p:nvPr>
        </p:nvSpPr>
        <p:spPr>
          <a:xfrm>
            <a:off x="336553" y="1181100"/>
            <a:ext cx="11518894" cy="3809999"/>
          </a:xfrm>
          <a:prstGeom prst="rect">
            <a:avLst/>
          </a:prstGeom>
        </p:spPr>
      </p:sp>
      <p:sp>
        <p:nvSpPr>
          <p:cNvPr id="6" name="Text Placeholder 2">
            <a:extLst>
              <a:ext uri="{FF2B5EF4-FFF2-40B4-BE49-F238E27FC236}">
                <a16:creationId xmlns:a16="http://schemas.microsoft.com/office/drawing/2014/main" id="{413EDA43-44A3-1A04-8F85-5DA891F79FEF}"/>
              </a:ext>
            </a:extLst>
          </p:cNvPr>
          <p:cNvSpPr>
            <a:spLocks noGrp="1"/>
          </p:cNvSpPr>
          <p:nvPr>
            <p:ph type="body" sz="quarter" idx="11" hasCustomPrompt="1"/>
          </p:nvPr>
        </p:nvSpPr>
        <p:spPr>
          <a:xfrm>
            <a:off x="312738" y="378053"/>
            <a:ext cx="11579225" cy="485547"/>
          </a:xfrm>
          <a:prstGeom prst="rect">
            <a:avLst/>
          </a:prstGeom>
        </p:spPr>
        <p:txBody>
          <a:bodyPr/>
          <a:lstStyle>
            <a:lvl1pPr marL="0" indent="0">
              <a:buNone/>
              <a:defRPr sz="2800">
                <a:solidFill>
                  <a:schemeClr val="bg1"/>
                </a:solidFill>
                <a:latin typeface="+mj-lt"/>
              </a:defRPr>
            </a:lvl1pPr>
          </a:lstStyle>
          <a:p>
            <a:r>
              <a:rPr lang="en-US"/>
              <a:t>Lorem ipsum dolor sit </a:t>
            </a:r>
            <a:endParaRPr lang="en-PK"/>
          </a:p>
        </p:txBody>
      </p:sp>
    </p:spTree>
    <p:extLst>
      <p:ext uri="{BB962C8B-B14F-4D97-AF65-F5344CB8AC3E}">
        <p14:creationId xmlns:p14="http://schemas.microsoft.com/office/powerpoint/2010/main" val="4811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82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38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37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06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78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D1A4557D-EC29-31AE-82E8-413F91569593}"/>
              </a:ext>
            </a:extLst>
          </p:cNvPr>
          <p:cNvSpPr/>
          <p:nvPr userDrawn="1"/>
        </p:nvSpPr>
        <p:spPr>
          <a:xfrm>
            <a:off x="2902857" y="-1"/>
            <a:ext cx="9289135" cy="6858003"/>
          </a:xfrm>
          <a:custGeom>
            <a:avLst/>
            <a:gdLst>
              <a:gd name="connsiteX0" fmla="*/ 9007349 w 9289135"/>
              <a:gd name="connsiteY0" fmla="*/ 0 h 6858003"/>
              <a:gd name="connsiteX1" fmla="*/ 9289135 w 9289135"/>
              <a:gd name="connsiteY1" fmla="*/ 0 h 6858003"/>
              <a:gd name="connsiteX2" fmla="*/ 9289135 w 9289135"/>
              <a:gd name="connsiteY2" fmla="*/ 6858003 h 6858003"/>
              <a:gd name="connsiteX3" fmla="*/ 0 w 9289135"/>
              <a:gd name="connsiteY3" fmla="*/ 6858003 h 6858003"/>
              <a:gd name="connsiteX4" fmla="*/ 127 w 9289135"/>
              <a:gd name="connsiteY4" fmla="*/ 6857634 h 6858003"/>
              <a:gd name="connsiteX5" fmla="*/ 617019 w 9289135"/>
              <a:gd name="connsiteY5" fmla="*/ 4874764 h 6858003"/>
              <a:gd name="connsiteX6" fmla="*/ 1703925 w 9289135"/>
              <a:gd name="connsiteY6" fmla="*/ 3714419 h 6858003"/>
              <a:gd name="connsiteX7" fmla="*/ 4039303 w 9289135"/>
              <a:gd name="connsiteY7" fmla="*/ 2847832 h 6858003"/>
              <a:gd name="connsiteX8" fmla="*/ 8034417 w 9289135"/>
              <a:gd name="connsiteY8" fmla="*/ 1658112 h 6858003"/>
              <a:gd name="connsiteX9" fmla="*/ 8989130 w 9289135"/>
              <a:gd name="connsiteY9" fmla="*/ 189319 h 6858003"/>
              <a:gd name="connsiteX10" fmla="*/ 9006664 w 9289135"/>
              <a:gd name="connsiteY10" fmla="*/ 6179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89135" h="6858003">
                <a:moveTo>
                  <a:pt x="9007349" y="0"/>
                </a:moveTo>
                <a:lnTo>
                  <a:pt x="9289135" y="0"/>
                </a:lnTo>
                <a:lnTo>
                  <a:pt x="9289135" y="6858003"/>
                </a:lnTo>
                <a:lnTo>
                  <a:pt x="0" y="6858003"/>
                </a:lnTo>
                <a:lnTo>
                  <a:pt x="127" y="6857634"/>
                </a:lnTo>
                <a:cubicBezTo>
                  <a:pt x="166589" y="6128134"/>
                  <a:pt x="333053" y="5398635"/>
                  <a:pt x="617019" y="4874764"/>
                </a:cubicBezTo>
                <a:cubicBezTo>
                  <a:pt x="900985" y="4350895"/>
                  <a:pt x="1133545" y="4052241"/>
                  <a:pt x="1703925" y="3714419"/>
                </a:cubicBezTo>
                <a:cubicBezTo>
                  <a:pt x="2274305" y="3376598"/>
                  <a:pt x="2984222" y="3190550"/>
                  <a:pt x="4039303" y="2847832"/>
                </a:cubicBezTo>
                <a:cubicBezTo>
                  <a:pt x="5094385" y="2505116"/>
                  <a:pt x="7209445" y="2101197"/>
                  <a:pt x="8034417" y="1658112"/>
                </a:cubicBezTo>
                <a:cubicBezTo>
                  <a:pt x="8859389" y="1215025"/>
                  <a:pt x="8896108" y="647093"/>
                  <a:pt x="8989130" y="189319"/>
                </a:cubicBezTo>
                <a:cubicBezTo>
                  <a:pt x="8997851" y="146403"/>
                  <a:pt x="9003603" y="103906"/>
                  <a:pt x="9006664" y="61790"/>
                </a:cubicBezTo>
                <a:close/>
              </a:path>
            </a:pathLst>
          </a:custGeom>
          <a:gradFill flip="none" rotWithShape="1">
            <a:gsLst>
              <a:gs pos="0">
                <a:srgbClr val="005EF3">
                  <a:alpha val="13000"/>
                </a:srgbClr>
              </a:gs>
              <a:gs pos="85000">
                <a:srgbClr val="1C3E70">
                  <a:alpha val="3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K"/>
          </a:p>
        </p:txBody>
      </p:sp>
      <p:sp>
        <p:nvSpPr>
          <p:cNvPr id="12" name="Freeform: Shape 11">
            <a:extLst>
              <a:ext uri="{FF2B5EF4-FFF2-40B4-BE49-F238E27FC236}">
                <a16:creationId xmlns:a16="http://schemas.microsoft.com/office/drawing/2014/main" id="{2D21B4CE-62B0-EA64-8E6C-5469BBFDBECE}"/>
              </a:ext>
            </a:extLst>
          </p:cNvPr>
          <p:cNvSpPr/>
          <p:nvPr userDrawn="1"/>
        </p:nvSpPr>
        <p:spPr>
          <a:xfrm>
            <a:off x="3371847" y="0"/>
            <a:ext cx="8820149" cy="6858002"/>
          </a:xfrm>
          <a:custGeom>
            <a:avLst/>
            <a:gdLst>
              <a:gd name="connsiteX0" fmla="*/ 8499645 w 8820149"/>
              <a:gd name="connsiteY0" fmla="*/ 0 h 6858002"/>
              <a:gd name="connsiteX1" fmla="*/ 8820149 w 8820149"/>
              <a:gd name="connsiteY1" fmla="*/ 0 h 6858002"/>
              <a:gd name="connsiteX2" fmla="*/ 8820149 w 8820149"/>
              <a:gd name="connsiteY2" fmla="*/ 6858002 h 6858002"/>
              <a:gd name="connsiteX3" fmla="*/ 0 w 8820149"/>
              <a:gd name="connsiteY3" fmla="*/ 6858002 h 6858002"/>
              <a:gd name="connsiteX4" fmla="*/ 121 w 8820149"/>
              <a:gd name="connsiteY4" fmla="*/ 6857651 h 6858002"/>
              <a:gd name="connsiteX5" fmla="*/ 585867 w 8820149"/>
              <a:gd name="connsiteY5" fmla="*/ 4974892 h 6858002"/>
              <a:gd name="connsiteX6" fmla="*/ 1617898 w 8820149"/>
              <a:gd name="connsiteY6" fmla="*/ 3873130 h 6858002"/>
              <a:gd name="connsiteX7" fmla="*/ 3835369 w 8820149"/>
              <a:gd name="connsiteY7" fmla="*/ 3050295 h 6858002"/>
              <a:gd name="connsiteX8" fmla="*/ 7628779 w 8820149"/>
              <a:gd name="connsiteY8" fmla="*/ 1920641 h 6858002"/>
              <a:gd name="connsiteX9" fmla="*/ 8535291 w 8820149"/>
              <a:gd name="connsiteY9" fmla="*/ 526004 h 6858002"/>
              <a:gd name="connsiteX10" fmla="*/ 8516251 w 8820149"/>
              <a:gd name="connsiteY10" fmla="*/ 5374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20149" h="6858002">
                <a:moveTo>
                  <a:pt x="8499645" y="0"/>
                </a:moveTo>
                <a:lnTo>
                  <a:pt x="8820149" y="0"/>
                </a:lnTo>
                <a:lnTo>
                  <a:pt x="8820149" y="6858002"/>
                </a:lnTo>
                <a:lnTo>
                  <a:pt x="0" y="6858002"/>
                </a:lnTo>
                <a:lnTo>
                  <a:pt x="121" y="6857651"/>
                </a:lnTo>
                <a:cubicBezTo>
                  <a:pt x="158178" y="6164982"/>
                  <a:pt x="316238" y="5472314"/>
                  <a:pt x="585867" y="4974892"/>
                </a:cubicBezTo>
                <a:cubicBezTo>
                  <a:pt x="855497" y="4477472"/>
                  <a:pt x="1076315" y="4193896"/>
                  <a:pt x="1617898" y="3873130"/>
                </a:cubicBezTo>
                <a:cubicBezTo>
                  <a:pt x="2159481" y="3552364"/>
                  <a:pt x="2833556" y="3375709"/>
                  <a:pt x="3835369" y="3050295"/>
                </a:cubicBezTo>
                <a:cubicBezTo>
                  <a:pt x="4837181" y="2724882"/>
                  <a:pt x="6845457" y="2341356"/>
                  <a:pt x="7628779" y="1920641"/>
                </a:cubicBezTo>
                <a:cubicBezTo>
                  <a:pt x="8412099" y="1499925"/>
                  <a:pt x="8446965" y="960666"/>
                  <a:pt x="8535291" y="526004"/>
                </a:cubicBezTo>
                <a:cubicBezTo>
                  <a:pt x="8568413" y="363006"/>
                  <a:pt x="8556428" y="206381"/>
                  <a:pt x="8516251" y="53741"/>
                </a:cubicBezTo>
                <a:close/>
              </a:path>
            </a:pathLst>
          </a:custGeom>
          <a:gradFill flip="none" rotWithShape="1">
            <a:gsLst>
              <a:gs pos="0">
                <a:srgbClr val="005EF3">
                  <a:alpha val="13000"/>
                </a:srgbClr>
              </a:gs>
              <a:gs pos="85000">
                <a:srgbClr val="1C3E70">
                  <a:alpha val="3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K"/>
          </a:p>
        </p:txBody>
      </p:sp>
      <p:sp>
        <p:nvSpPr>
          <p:cNvPr id="5" name="Freeform: Shape 4">
            <a:extLst>
              <a:ext uri="{FF2B5EF4-FFF2-40B4-BE49-F238E27FC236}">
                <a16:creationId xmlns:a16="http://schemas.microsoft.com/office/drawing/2014/main" id="{C6C8BD04-ED7A-70A2-9ECA-98CC1B0F42E4}"/>
              </a:ext>
            </a:extLst>
          </p:cNvPr>
          <p:cNvSpPr/>
          <p:nvPr userDrawn="1"/>
        </p:nvSpPr>
        <p:spPr>
          <a:xfrm>
            <a:off x="4051127" y="0"/>
            <a:ext cx="8140873" cy="6858001"/>
          </a:xfrm>
          <a:custGeom>
            <a:avLst/>
            <a:gdLst>
              <a:gd name="connsiteX0" fmla="*/ 7591851 w 8140873"/>
              <a:gd name="connsiteY0" fmla="*/ 0 h 6858001"/>
              <a:gd name="connsiteX1" fmla="*/ 8140873 w 8140873"/>
              <a:gd name="connsiteY1" fmla="*/ 0 h 6858001"/>
              <a:gd name="connsiteX2" fmla="*/ 8140873 w 8140873"/>
              <a:gd name="connsiteY2" fmla="*/ 6858001 h 6858001"/>
              <a:gd name="connsiteX3" fmla="*/ 0 w 8140873"/>
              <a:gd name="connsiteY3" fmla="*/ 6858001 h 6858001"/>
              <a:gd name="connsiteX4" fmla="*/ 111 w 8140873"/>
              <a:gd name="connsiteY4" fmla="*/ 6857677 h 6858001"/>
              <a:gd name="connsiteX5" fmla="*/ 540747 w 8140873"/>
              <a:gd name="connsiteY5" fmla="*/ 5119917 h 6858001"/>
              <a:gd name="connsiteX6" fmla="*/ 1493297 w 8140873"/>
              <a:gd name="connsiteY6" fmla="*/ 4103006 h 6858001"/>
              <a:gd name="connsiteX7" fmla="*/ 3539991 w 8140873"/>
              <a:gd name="connsiteY7" fmla="*/ 3343541 h 6858001"/>
              <a:gd name="connsiteX8" fmla="*/ 7041255 w 8140873"/>
              <a:gd name="connsiteY8" fmla="*/ 2300886 h 6858001"/>
              <a:gd name="connsiteX9" fmla="*/ 7877953 w 8140873"/>
              <a:gd name="connsiteY9" fmla="*/ 1013656 h 6858001"/>
              <a:gd name="connsiteX10" fmla="*/ 7686678 w 8140873"/>
              <a:gd name="connsiteY10" fmla="*/ 16393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0873" h="6858001">
                <a:moveTo>
                  <a:pt x="7591851" y="0"/>
                </a:moveTo>
                <a:lnTo>
                  <a:pt x="8140873" y="0"/>
                </a:lnTo>
                <a:lnTo>
                  <a:pt x="8140873" y="6858001"/>
                </a:lnTo>
                <a:lnTo>
                  <a:pt x="0" y="6858001"/>
                </a:lnTo>
                <a:lnTo>
                  <a:pt x="111" y="6857677"/>
                </a:lnTo>
                <a:cubicBezTo>
                  <a:pt x="145996" y="6218353"/>
                  <a:pt x="291883" y="5579030"/>
                  <a:pt x="540747" y="5119917"/>
                </a:cubicBezTo>
                <a:cubicBezTo>
                  <a:pt x="789611" y="4660805"/>
                  <a:pt x="993423" y="4399069"/>
                  <a:pt x="1493297" y="4103006"/>
                </a:cubicBezTo>
                <a:cubicBezTo>
                  <a:pt x="1993170" y="3806944"/>
                  <a:pt x="2615332" y="3643894"/>
                  <a:pt x="3539991" y="3343541"/>
                </a:cubicBezTo>
                <a:cubicBezTo>
                  <a:pt x="4464650" y="3043189"/>
                  <a:pt x="6318260" y="2689200"/>
                  <a:pt x="7041255" y="2300886"/>
                </a:cubicBezTo>
                <a:cubicBezTo>
                  <a:pt x="7764249" y="1912571"/>
                  <a:pt x="7796429" y="1414843"/>
                  <a:pt x="7877953" y="1013656"/>
                </a:cubicBezTo>
                <a:cubicBezTo>
                  <a:pt x="7939096" y="712766"/>
                  <a:pt x="7833704" y="435408"/>
                  <a:pt x="7686678" y="163934"/>
                </a:cubicBezTo>
                <a:close/>
              </a:path>
            </a:pathLst>
          </a:custGeom>
          <a:gradFill flip="none" rotWithShape="1">
            <a:gsLst>
              <a:gs pos="0">
                <a:srgbClr val="005EF3"/>
              </a:gs>
              <a:gs pos="85000">
                <a:srgbClr val="1C3E7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K"/>
          </a:p>
        </p:txBody>
      </p:sp>
    </p:spTree>
    <p:extLst>
      <p:ext uri="{BB962C8B-B14F-4D97-AF65-F5344CB8AC3E}">
        <p14:creationId xmlns:p14="http://schemas.microsoft.com/office/powerpoint/2010/main" val="20548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31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F87A-D373-E95F-2778-EA39E39ED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66D069-66BD-5CB1-05C5-1A78543A8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E1790-6F5C-9509-B69C-18412F7C5634}"/>
              </a:ext>
            </a:extLst>
          </p:cNvPr>
          <p:cNvSpPr>
            <a:spLocks noGrp="1"/>
          </p:cNvSpPr>
          <p:nvPr>
            <p:ph type="dt" sz="half" idx="10"/>
          </p:nvPr>
        </p:nvSpPr>
        <p:spPr/>
        <p:txBody>
          <a:bodyPr/>
          <a:lstStyle/>
          <a:p>
            <a:fld id="{078CCF03-45C5-7E44-9841-E0064BBE0AA5}" type="datetimeFigureOut">
              <a:rPr lang="en-US" smtClean="0"/>
              <a:t>6/7/24</a:t>
            </a:fld>
            <a:endParaRPr lang="en-US"/>
          </a:p>
        </p:txBody>
      </p:sp>
      <p:sp>
        <p:nvSpPr>
          <p:cNvPr id="5" name="Footer Placeholder 4">
            <a:extLst>
              <a:ext uri="{FF2B5EF4-FFF2-40B4-BE49-F238E27FC236}">
                <a16:creationId xmlns:a16="http://schemas.microsoft.com/office/drawing/2014/main" id="{25B60FE3-9FFC-842C-9449-37764FA1B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FD193-CEF9-B45B-1485-F1E4FCE8F632}"/>
              </a:ext>
            </a:extLst>
          </p:cNvPr>
          <p:cNvSpPr>
            <a:spLocks noGrp="1"/>
          </p:cNvSpPr>
          <p:nvPr>
            <p:ph type="sldNum" sz="quarter" idx="12"/>
          </p:nvPr>
        </p:nvSpPr>
        <p:spPr/>
        <p:txBody>
          <a:bodyPr/>
          <a:lstStyle/>
          <a:p>
            <a:fld id="{28855BB1-70A9-5E40-8D4D-8121A43F4C8A}" type="slidenum">
              <a:rPr lang="en-US" smtClean="0"/>
              <a:t>‹#›</a:t>
            </a:fld>
            <a:endParaRPr lang="en-US"/>
          </a:p>
        </p:txBody>
      </p:sp>
    </p:spTree>
    <p:extLst>
      <p:ext uri="{BB962C8B-B14F-4D97-AF65-F5344CB8AC3E}">
        <p14:creationId xmlns:p14="http://schemas.microsoft.com/office/powerpoint/2010/main" val="200270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EF3"/>
            </a:gs>
            <a:gs pos="30000">
              <a:srgbClr val="1C3E70"/>
            </a:gs>
            <a:gs pos="70000">
              <a:srgbClr val="131313"/>
            </a:gs>
          </a:gsLst>
          <a:lin ang="18900000" scaled="1"/>
        </a:gradFill>
        <a:effectLst/>
      </p:bgPr>
    </p:bg>
    <p:spTree>
      <p:nvGrpSpPr>
        <p:cNvPr id="1" name=""/>
        <p:cNvGrpSpPr/>
        <p:nvPr/>
      </p:nvGrpSpPr>
      <p:grpSpPr>
        <a:xfrm>
          <a:off x="0" y="0"/>
          <a:ext cx="0" cy="0"/>
          <a:chOff x="0" y="0"/>
          <a:chExt cx="0" cy="0"/>
        </a:xfrm>
      </p:grpSpPr>
      <p:pic>
        <p:nvPicPr>
          <p:cNvPr id="29" name="Picture 28" descr="A picture containing text, clipart&#10;&#10;Description automatically generated">
            <a:extLst>
              <a:ext uri="{FF2B5EF4-FFF2-40B4-BE49-F238E27FC236}">
                <a16:creationId xmlns:a16="http://schemas.microsoft.com/office/drawing/2014/main" id="{4810133F-FEFD-D5E7-C0E1-A693AA1D257E}"/>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33376" y="6206029"/>
            <a:ext cx="933675" cy="342228"/>
          </a:xfrm>
          <a:prstGeom prst="rect">
            <a:avLst/>
          </a:prstGeom>
        </p:spPr>
      </p:pic>
      <p:cxnSp>
        <p:nvCxnSpPr>
          <p:cNvPr id="30" name="Straight Connector 29">
            <a:extLst>
              <a:ext uri="{FF2B5EF4-FFF2-40B4-BE49-F238E27FC236}">
                <a16:creationId xmlns:a16="http://schemas.microsoft.com/office/drawing/2014/main" id="{8F992326-FB39-0E08-C92B-740DDB8B7E7C}"/>
              </a:ext>
            </a:extLst>
          </p:cNvPr>
          <p:cNvCxnSpPr/>
          <p:nvPr userDrawn="1"/>
        </p:nvCxnSpPr>
        <p:spPr>
          <a:xfrm>
            <a:off x="300038" y="6141122"/>
            <a:ext cx="115919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08E22A5-98A5-6B29-DFB5-84A63A033570}"/>
              </a:ext>
            </a:extLst>
          </p:cNvPr>
          <p:cNvSpPr txBox="1"/>
          <p:nvPr userDrawn="1"/>
        </p:nvSpPr>
        <p:spPr>
          <a:xfrm>
            <a:off x="11566233" y="6238643"/>
            <a:ext cx="391454" cy="276999"/>
          </a:xfrm>
          <a:prstGeom prst="rect">
            <a:avLst/>
          </a:prstGeom>
          <a:noFill/>
        </p:spPr>
        <p:txBody>
          <a:bodyPr wrap="none" rtlCol="0" anchor="ctr">
            <a:spAutoFit/>
          </a:bodyPr>
          <a:lstStyle/>
          <a:p>
            <a:fld id="{37AC0DDB-18C6-4105-832C-D2A106E5D66F}" type="slidenum">
              <a:rPr lang="en-PK" sz="1200" smtClean="0">
                <a:solidFill>
                  <a:schemeClr val="bg1"/>
                </a:solidFill>
              </a:rPr>
              <a:t>‹#›</a:t>
            </a:fld>
            <a:endParaRPr lang="en-PK" sz="1200" dirty="0">
              <a:solidFill>
                <a:schemeClr val="bg1"/>
              </a:solidFill>
            </a:endParaRPr>
          </a:p>
        </p:txBody>
      </p:sp>
      <p:cxnSp>
        <p:nvCxnSpPr>
          <p:cNvPr id="32" name="Straight Connector 31">
            <a:extLst>
              <a:ext uri="{FF2B5EF4-FFF2-40B4-BE49-F238E27FC236}">
                <a16:creationId xmlns:a16="http://schemas.microsoft.com/office/drawing/2014/main" id="{6D2716F8-61A0-B3FB-4892-314C1B2287C4}"/>
              </a:ext>
            </a:extLst>
          </p:cNvPr>
          <p:cNvCxnSpPr>
            <a:cxnSpLocks/>
          </p:cNvCxnSpPr>
          <p:nvPr userDrawn="1"/>
        </p:nvCxnSpPr>
        <p:spPr>
          <a:xfrm>
            <a:off x="300038" y="933450"/>
            <a:ext cx="115919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75919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4" r:id="rId3"/>
    <p:sldLayoutId id="2147483653" r:id="rId4"/>
    <p:sldLayoutId id="2147483652" r:id="rId5"/>
    <p:sldLayoutId id="2147483651" r:id="rId6"/>
    <p:sldLayoutId id="2147483650"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64" userDrawn="1">
          <p15:clr>
            <a:srgbClr val="F26B43"/>
          </p15:clr>
        </p15:guide>
        <p15:guide id="4" orient="horz" pos="4156" userDrawn="1">
          <p15:clr>
            <a:srgbClr val="F26B43"/>
          </p15:clr>
        </p15:guide>
        <p15:guide id="5" pos="189" userDrawn="1">
          <p15:clr>
            <a:srgbClr val="F26B43"/>
          </p15:clr>
        </p15:guide>
        <p15:guide id="6"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github.blog/2023-07-18-security-alert-social-engineering-campaign-targets-technology-industry-employe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blog/2023-07-18-security-alert-social-engineering-campaign-targets-technology-industry-employee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s://github.blog/2023-07-18-security-alert-social-engineering-campaign-targets-technology-industry-employee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s://github.blog/2023-07-18-security-alert-social-engineering-campaign-targets-technology-industry-employee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ED4F457-8E2E-A96C-9082-DF4C482C5596}"/>
              </a:ext>
            </a:extLst>
          </p:cNvPr>
          <p:cNvSpPr/>
          <p:nvPr/>
        </p:nvSpPr>
        <p:spPr>
          <a:xfrm>
            <a:off x="0" y="3752592"/>
            <a:ext cx="12192000" cy="3105409"/>
          </a:xfrm>
          <a:custGeom>
            <a:avLst/>
            <a:gdLst>
              <a:gd name="connsiteX0" fmla="*/ 10005235 w 12192000"/>
              <a:gd name="connsiteY0" fmla="*/ 273 h 3105409"/>
              <a:gd name="connsiteX1" fmla="*/ 12029230 w 12192000"/>
              <a:gd name="connsiteY1" fmla="*/ 143970 h 3105409"/>
              <a:gd name="connsiteX2" fmla="*/ 12192000 w 12192000"/>
              <a:gd name="connsiteY2" fmla="*/ 192422 h 3105409"/>
              <a:gd name="connsiteX3" fmla="*/ 12192000 w 12192000"/>
              <a:gd name="connsiteY3" fmla="*/ 3105409 h 3105409"/>
              <a:gd name="connsiteX4" fmla="*/ 0 w 12192000"/>
              <a:gd name="connsiteY4" fmla="*/ 3105409 h 3105409"/>
              <a:gd name="connsiteX5" fmla="*/ 0 w 12192000"/>
              <a:gd name="connsiteY5" fmla="*/ 1040907 h 3105409"/>
              <a:gd name="connsiteX6" fmla="*/ 207831 w 12192000"/>
              <a:gd name="connsiteY6" fmla="*/ 1133117 h 3105409"/>
              <a:gd name="connsiteX7" fmla="*/ 2125349 w 12192000"/>
              <a:gd name="connsiteY7" fmla="*/ 1809431 h 3105409"/>
              <a:gd name="connsiteX8" fmla="*/ 4014914 w 12192000"/>
              <a:gd name="connsiteY8" fmla="*/ 1729024 h 3105409"/>
              <a:gd name="connsiteX9" fmla="*/ 5964783 w 12192000"/>
              <a:gd name="connsiteY9" fmla="*/ 1025463 h 3105409"/>
              <a:gd name="connsiteX10" fmla="*/ 7894551 w 12192000"/>
              <a:gd name="connsiteY10" fmla="*/ 281698 h 3105409"/>
              <a:gd name="connsiteX11" fmla="*/ 10005235 w 12192000"/>
              <a:gd name="connsiteY11" fmla="*/ 273 h 310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105409">
                <a:moveTo>
                  <a:pt x="10005235" y="273"/>
                </a:moveTo>
                <a:cubicBezTo>
                  <a:pt x="10578134" y="5299"/>
                  <a:pt x="11456330" y="12209"/>
                  <a:pt x="12029230" y="143970"/>
                </a:cubicBezTo>
                <a:lnTo>
                  <a:pt x="12192000" y="192422"/>
                </a:lnTo>
                <a:lnTo>
                  <a:pt x="12192000" y="3105409"/>
                </a:lnTo>
                <a:lnTo>
                  <a:pt x="0" y="3105409"/>
                </a:lnTo>
                <a:lnTo>
                  <a:pt x="0" y="1040907"/>
                </a:lnTo>
                <a:lnTo>
                  <a:pt x="207831" y="1133117"/>
                </a:lnTo>
                <a:cubicBezTo>
                  <a:pt x="897886" y="1433465"/>
                  <a:pt x="1562500" y="1696359"/>
                  <a:pt x="2125349" y="1809431"/>
                </a:cubicBezTo>
                <a:cubicBezTo>
                  <a:pt x="2875815" y="1960194"/>
                  <a:pt x="3375008" y="1859686"/>
                  <a:pt x="4014914" y="1729024"/>
                </a:cubicBezTo>
                <a:cubicBezTo>
                  <a:pt x="4654820" y="1598363"/>
                  <a:pt x="5318177" y="1266684"/>
                  <a:pt x="5964783" y="1025463"/>
                </a:cubicBezTo>
                <a:cubicBezTo>
                  <a:pt x="6611390" y="784242"/>
                  <a:pt x="7221142" y="452563"/>
                  <a:pt x="7894551" y="281698"/>
                </a:cubicBezTo>
                <a:cubicBezTo>
                  <a:pt x="8567959" y="110833"/>
                  <a:pt x="9241368" y="-6427"/>
                  <a:pt x="10005235" y="273"/>
                </a:cubicBezTo>
                <a:close/>
              </a:path>
            </a:pathLst>
          </a:custGeom>
          <a:gradFill>
            <a:gsLst>
              <a:gs pos="0">
                <a:schemeClr val="accent1"/>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PK"/>
          </a:p>
        </p:txBody>
      </p:sp>
      <p:pic>
        <p:nvPicPr>
          <p:cNvPr id="15" name="Picture 14" descr="A picture containing text, clipart&#10;&#10;Description automatically generated">
            <a:extLst>
              <a:ext uri="{FF2B5EF4-FFF2-40B4-BE49-F238E27FC236}">
                <a16:creationId xmlns:a16="http://schemas.microsoft.com/office/drawing/2014/main" id="{67F12784-984A-541D-1C1C-C09CE95F58E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0038" y="779813"/>
            <a:ext cx="2544762" cy="932754"/>
          </a:xfrm>
          <a:prstGeom prst="rect">
            <a:avLst/>
          </a:prstGeom>
        </p:spPr>
      </p:pic>
      <p:sp>
        <p:nvSpPr>
          <p:cNvPr id="19" name="TextBox 18">
            <a:extLst>
              <a:ext uri="{FF2B5EF4-FFF2-40B4-BE49-F238E27FC236}">
                <a16:creationId xmlns:a16="http://schemas.microsoft.com/office/drawing/2014/main" id="{AE3FCF0C-0BC7-3841-F02C-D0AF393AA9FC}"/>
              </a:ext>
            </a:extLst>
          </p:cNvPr>
          <p:cNvSpPr txBox="1"/>
          <p:nvPr/>
        </p:nvSpPr>
        <p:spPr>
          <a:xfrm>
            <a:off x="300039" y="2687374"/>
            <a:ext cx="7929561" cy="2431435"/>
          </a:xfrm>
          <a:prstGeom prst="rect">
            <a:avLst/>
          </a:prstGeom>
          <a:noFill/>
        </p:spPr>
        <p:txBody>
          <a:bodyPr wrap="square" lIns="91440" tIns="45720" rIns="91440" bIns="45720" anchor="t">
            <a:spAutoFit/>
          </a:bodyPr>
          <a:lstStyle/>
          <a:p>
            <a:r>
              <a:rPr lang="en-US" sz="3200" dirty="0">
                <a:solidFill>
                  <a:schemeClr val="bg1"/>
                </a:solidFill>
                <a:latin typeface="+mj-lt"/>
              </a:rPr>
              <a:t>Nation-State Threats in the Open-Source Software Supply Chain</a:t>
            </a:r>
          </a:p>
          <a:p>
            <a:endParaRPr lang="en-US" sz="3200" dirty="0">
              <a:solidFill>
                <a:schemeClr val="bg1"/>
              </a:solidFill>
              <a:latin typeface="+mj-lt"/>
            </a:endParaRPr>
          </a:p>
          <a:p>
            <a:r>
              <a:rPr lang="en-US" sz="2800" dirty="0">
                <a:solidFill>
                  <a:schemeClr val="bg1"/>
                </a:solidFill>
                <a:latin typeface="+mj-lt"/>
              </a:rPr>
              <a:t>Ross Bryant, Ph.D.</a:t>
            </a:r>
          </a:p>
          <a:p>
            <a:r>
              <a:rPr lang="en-US" sz="2800" dirty="0">
                <a:solidFill>
                  <a:schemeClr val="bg1"/>
                </a:solidFill>
                <a:latin typeface="+mj-lt"/>
              </a:rPr>
              <a:t>Chief of Research</a:t>
            </a:r>
            <a:endParaRPr lang="en-US" dirty="0">
              <a:solidFill>
                <a:schemeClr val="bg1"/>
              </a:solidFill>
            </a:endParaRPr>
          </a:p>
        </p:txBody>
      </p:sp>
      <p:sp>
        <p:nvSpPr>
          <p:cNvPr id="20" name="TextBox 19">
            <a:extLst>
              <a:ext uri="{FF2B5EF4-FFF2-40B4-BE49-F238E27FC236}">
                <a16:creationId xmlns:a16="http://schemas.microsoft.com/office/drawing/2014/main" id="{64DE0634-1E18-3E27-685A-449EA1DA5F55}"/>
              </a:ext>
            </a:extLst>
          </p:cNvPr>
          <p:cNvSpPr txBox="1"/>
          <p:nvPr/>
        </p:nvSpPr>
        <p:spPr>
          <a:xfrm>
            <a:off x="300036" y="6223019"/>
            <a:ext cx="942684" cy="276999"/>
          </a:xfrm>
          <a:prstGeom prst="rect">
            <a:avLst/>
          </a:prstGeom>
          <a:noFill/>
        </p:spPr>
        <p:txBody>
          <a:bodyPr wrap="square">
            <a:spAutoFit/>
          </a:bodyPr>
          <a:lstStyle/>
          <a:p>
            <a:pPr algn="ctr"/>
            <a:r>
              <a:rPr lang="en-US" sz="1200" dirty="0">
                <a:solidFill>
                  <a:schemeClr val="bg1"/>
                </a:solidFill>
              </a:rPr>
              <a:t>phylum.io</a:t>
            </a:r>
          </a:p>
        </p:txBody>
      </p:sp>
      <p:sp>
        <p:nvSpPr>
          <p:cNvPr id="21" name="Rectangle: Rounded Corners 20">
            <a:extLst>
              <a:ext uri="{FF2B5EF4-FFF2-40B4-BE49-F238E27FC236}">
                <a16:creationId xmlns:a16="http://schemas.microsoft.com/office/drawing/2014/main" id="{61816E28-0027-9E29-70E0-443CBC4131B2}"/>
              </a:ext>
            </a:extLst>
          </p:cNvPr>
          <p:cNvSpPr/>
          <p:nvPr/>
        </p:nvSpPr>
        <p:spPr>
          <a:xfrm>
            <a:off x="300038" y="6223019"/>
            <a:ext cx="942681" cy="276999"/>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solidFill>
                <a:schemeClr val="accent2"/>
              </a:solidFill>
            </a:endParaRPr>
          </a:p>
        </p:txBody>
      </p:sp>
    </p:spTree>
    <p:extLst>
      <p:ext uri="{BB962C8B-B14F-4D97-AF65-F5344CB8AC3E}">
        <p14:creationId xmlns:p14="http://schemas.microsoft.com/office/powerpoint/2010/main" val="125867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3" name="Picture 2" descr="A computer screen with text on it&#10;&#10;Description automatically generated">
            <a:extLst>
              <a:ext uri="{FF2B5EF4-FFF2-40B4-BE49-F238E27FC236}">
                <a16:creationId xmlns:a16="http://schemas.microsoft.com/office/drawing/2014/main" id="{1C16DB70-96CB-D87B-2028-3E8C6E5BA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18" y="1054100"/>
            <a:ext cx="8759563" cy="5032375"/>
          </a:xfrm>
          <a:prstGeom prst="rect">
            <a:avLst/>
          </a:prstGeom>
        </p:spPr>
      </p:pic>
    </p:spTree>
    <p:extLst>
      <p:ext uri="{BB962C8B-B14F-4D97-AF65-F5344CB8AC3E}">
        <p14:creationId xmlns:p14="http://schemas.microsoft.com/office/powerpoint/2010/main" val="218060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3" name="Picture 2" descr="A computer screen with text on it&#10;&#10;Description automatically generated">
            <a:extLst>
              <a:ext uri="{FF2B5EF4-FFF2-40B4-BE49-F238E27FC236}">
                <a16:creationId xmlns:a16="http://schemas.microsoft.com/office/drawing/2014/main" id="{1C16DB70-96CB-D87B-2028-3E8C6E5BA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17" y="1002409"/>
            <a:ext cx="8759563" cy="5032375"/>
          </a:xfrm>
          <a:prstGeom prst="rect">
            <a:avLst/>
          </a:prstGeom>
        </p:spPr>
      </p:pic>
      <p:sp>
        <p:nvSpPr>
          <p:cNvPr id="2" name="Oval 1">
            <a:extLst>
              <a:ext uri="{FF2B5EF4-FFF2-40B4-BE49-F238E27FC236}">
                <a16:creationId xmlns:a16="http://schemas.microsoft.com/office/drawing/2014/main" id="{C38537D2-01F3-CF0F-A6BD-57EF1ECC0C16}"/>
              </a:ext>
            </a:extLst>
          </p:cNvPr>
          <p:cNvSpPr/>
          <p:nvPr/>
        </p:nvSpPr>
        <p:spPr>
          <a:xfrm>
            <a:off x="4657725" y="3232846"/>
            <a:ext cx="5686426" cy="5715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23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4" name="Picture 3" descr="A screen shot of a computer program&#10;&#10;Description automatically generated">
            <a:extLst>
              <a:ext uri="{FF2B5EF4-FFF2-40B4-BE49-F238E27FC236}">
                <a16:creationId xmlns:a16="http://schemas.microsoft.com/office/drawing/2014/main" id="{F7C788DD-DA7D-8ABE-F21F-5C8A7F321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31" y="1055928"/>
            <a:ext cx="8613945" cy="5038344"/>
          </a:xfrm>
          <a:prstGeom prst="rect">
            <a:avLst/>
          </a:prstGeom>
        </p:spPr>
      </p:pic>
    </p:spTree>
    <p:extLst>
      <p:ext uri="{BB962C8B-B14F-4D97-AF65-F5344CB8AC3E}">
        <p14:creationId xmlns:p14="http://schemas.microsoft.com/office/powerpoint/2010/main" val="124265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4" name="Picture 3" descr="A screen shot of a computer program&#10;&#10;Description automatically generated">
            <a:extLst>
              <a:ext uri="{FF2B5EF4-FFF2-40B4-BE49-F238E27FC236}">
                <a16:creationId xmlns:a16="http://schemas.microsoft.com/office/drawing/2014/main" id="{F7C788DD-DA7D-8ABE-F21F-5C8A7F321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31" y="1055928"/>
            <a:ext cx="8613945" cy="5038344"/>
          </a:xfrm>
          <a:prstGeom prst="rect">
            <a:avLst/>
          </a:prstGeom>
        </p:spPr>
      </p:pic>
      <p:sp>
        <p:nvSpPr>
          <p:cNvPr id="5" name="Oval 4">
            <a:extLst>
              <a:ext uri="{FF2B5EF4-FFF2-40B4-BE49-F238E27FC236}">
                <a16:creationId xmlns:a16="http://schemas.microsoft.com/office/drawing/2014/main" id="{45C666DD-2A2C-85B5-D8A3-EA5EC86FD536}"/>
              </a:ext>
            </a:extLst>
          </p:cNvPr>
          <p:cNvSpPr/>
          <p:nvPr/>
        </p:nvSpPr>
        <p:spPr>
          <a:xfrm>
            <a:off x="2100261" y="3703687"/>
            <a:ext cx="4957764" cy="925463"/>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00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4" name="Picture 3" descr="A screen shot of a computer program&#10;&#10;Description automatically generated">
            <a:extLst>
              <a:ext uri="{FF2B5EF4-FFF2-40B4-BE49-F238E27FC236}">
                <a16:creationId xmlns:a16="http://schemas.microsoft.com/office/drawing/2014/main" id="{F7C788DD-DA7D-8ABE-F21F-5C8A7F321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31" y="1055928"/>
            <a:ext cx="8618537" cy="5041030"/>
          </a:xfrm>
          <a:prstGeom prst="rect">
            <a:avLst/>
          </a:prstGeom>
        </p:spPr>
      </p:pic>
      <p:sp>
        <p:nvSpPr>
          <p:cNvPr id="5" name="Oval 4">
            <a:extLst>
              <a:ext uri="{FF2B5EF4-FFF2-40B4-BE49-F238E27FC236}">
                <a16:creationId xmlns:a16="http://schemas.microsoft.com/office/drawing/2014/main" id="{45C666DD-2A2C-85B5-D8A3-EA5EC86FD536}"/>
              </a:ext>
            </a:extLst>
          </p:cNvPr>
          <p:cNvSpPr/>
          <p:nvPr/>
        </p:nvSpPr>
        <p:spPr>
          <a:xfrm>
            <a:off x="2000249" y="4214813"/>
            <a:ext cx="4095750" cy="1357313"/>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546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4" name="Picture 3" descr="A screen shot of a computer program&#10;&#10;Description automatically generated">
            <a:extLst>
              <a:ext uri="{FF2B5EF4-FFF2-40B4-BE49-F238E27FC236}">
                <a16:creationId xmlns:a16="http://schemas.microsoft.com/office/drawing/2014/main" id="{F7C788DD-DA7D-8ABE-F21F-5C8A7F321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31" y="1055928"/>
            <a:ext cx="8618537" cy="5041030"/>
          </a:xfrm>
          <a:prstGeom prst="rect">
            <a:avLst/>
          </a:prstGeom>
        </p:spPr>
      </p:pic>
      <p:sp>
        <p:nvSpPr>
          <p:cNvPr id="5" name="Oval 4">
            <a:extLst>
              <a:ext uri="{FF2B5EF4-FFF2-40B4-BE49-F238E27FC236}">
                <a16:creationId xmlns:a16="http://schemas.microsoft.com/office/drawing/2014/main" id="{45C666DD-2A2C-85B5-D8A3-EA5EC86FD536}"/>
              </a:ext>
            </a:extLst>
          </p:cNvPr>
          <p:cNvSpPr/>
          <p:nvPr/>
        </p:nvSpPr>
        <p:spPr>
          <a:xfrm>
            <a:off x="1786731" y="5218280"/>
            <a:ext cx="8843169" cy="1050665"/>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D411618-8285-39F5-FDE7-A9338AED3E6D}"/>
              </a:ext>
            </a:extLst>
          </p:cNvPr>
          <p:cNvSpPr/>
          <p:nvPr/>
        </p:nvSpPr>
        <p:spPr>
          <a:xfrm>
            <a:off x="1685923" y="1700213"/>
            <a:ext cx="5329239" cy="2293677"/>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72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3" name="Picture 2">
            <a:extLst>
              <a:ext uri="{FF2B5EF4-FFF2-40B4-BE49-F238E27FC236}">
                <a16:creationId xmlns:a16="http://schemas.microsoft.com/office/drawing/2014/main" id="{80F721F7-86B5-43E0-BFF5-C6A9DEE7A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716" y="1022705"/>
            <a:ext cx="8604568" cy="4975225"/>
          </a:xfrm>
          <a:prstGeom prst="rect">
            <a:avLst/>
          </a:prstGeom>
        </p:spPr>
      </p:pic>
    </p:spTree>
    <p:extLst>
      <p:ext uri="{BB962C8B-B14F-4D97-AF65-F5344CB8AC3E}">
        <p14:creationId xmlns:p14="http://schemas.microsoft.com/office/powerpoint/2010/main" val="145047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4" name="Picture 3" descr="A computer screen shot of a program code&#10;&#10;Description automatically generated">
            <a:extLst>
              <a:ext uri="{FF2B5EF4-FFF2-40B4-BE49-F238E27FC236}">
                <a16:creationId xmlns:a16="http://schemas.microsoft.com/office/drawing/2014/main" id="{7418930A-A7DB-B3C7-704B-C4FA6C7FD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140" y="1022705"/>
            <a:ext cx="9879720" cy="4932363"/>
          </a:xfrm>
          <a:prstGeom prst="rect">
            <a:avLst/>
          </a:prstGeom>
        </p:spPr>
      </p:pic>
      <p:sp>
        <p:nvSpPr>
          <p:cNvPr id="5" name="Oval 4">
            <a:extLst>
              <a:ext uri="{FF2B5EF4-FFF2-40B4-BE49-F238E27FC236}">
                <a16:creationId xmlns:a16="http://schemas.microsoft.com/office/drawing/2014/main" id="{D5B6C1B8-805A-DF5A-392F-56E58470195E}"/>
              </a:ext>
            </a:extLst>
          </p:cNvPr>
          <p:cNvSpPr/>
          <p:nvPr/>
        </p:nvSpPr>
        <p:spPr>
          <a:xfrm>
            <a:off x="4471988" y="3643313"/>
            <a:ext cx="2614612" cy="60227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80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7" name="Picture 6" descr="A computer screen shot of a program code&#10;&#10;Description automatically generated">
            <a:extLst>
              <a:ext uri="{FF2B5EF4-FFF2-40B4-BE49-F238E27FC236}">
                <a16:creationId xmlns:a16="http://schemas.microsoft.com/office/drawing/2014/main" id="{782677F2-0E33-CEE7-F551-DAFE014C2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 y="1069063"/>
            <a:ext cx="7772400" cy="3106839"/>
          </a:xfrm>
          <a:prstGeom prst="rect">
            <a:avLst/>
          </a:prstGeom>
        </p:spPr>
      </p:pic>
      <p:sp>
        <p:nvSpPr>
          <p:cNvPr id="5" name="Oval 4">
            <a:extLst>
              <a:ext uri="{FF2B5EF4-FFF2-40B4-BE49-F238E27FC236}">
                <a16:creationId xmlns:a16="http://schemas.microsoft.com/office/drawing/2014/main" id="{D5B6C1B8-805A-DF5A-392F-56E58470195E}"/>
              </a:ext>
            </a:extLst>
          </p:cNvPr>
          <p:cNvSpPr/>
          <p:nvPr/>
        </p:nvSpPr>
        <p:spPr>
          <a:xfrm>
            <a:off x="928687" y="3042056"/>
            <a:ext cx="2614612" cy="60227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41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7" name="Picture 6" descr="A computer screen shot of a program code&#10;&#10;Description automatically generated">
            <a:extLst>
              <a:ext uri="{FF2B5EF4-FFF2-40B4-BE49-F238E27FC236}">
                <a16:creationId xmlns:a16="http://schemas.microsoft.com/office/drawing/2014/main" id="{782677F2-0E33-CEE7-F551-DAFE014C2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 y="1069063"/>
            <a:ext cx="7772400" cy="3106839"/>
          </a:xfrm>
          <a:prstGeom prst="rect">
            <a:avLst/>
          </a:prstGeom>
        </p:spPr>
      </p:pic>
      <p:pic>
        <p:nvPicPr>
          <p:cNvPr id="3" name="Picture 2" descr="A screen shot of a computer program&#10;&#10;Description automatically generated">
            <a:extLst>
              <a:ext uri="{FF2B5EF4-FFF2-40B4-BE49-F238E27FC236}">
                <a16:creationId xmlns:a16="http://schemas.microsoft.com/office/drawing/2014/main" id="{14E2D0FC-B6AE-2C8D-B7EA-3C69E230F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718" y="1306949"/>
            <a:ext cx="6745288" cy="4674769"/>
          </a:xfrm>
          <a:prstGeom prst="rect">
            <a:avLst/>
          </a:prstGeom>
        </p:spPr>
      </p:pic>
      <p:sp>
        <p:nvSpPr>
          <p:cNvPr id="5" name="Oval 4">
            <a:extLst>
              <a:ext uri="{FF2B5EF4-FFF2-40B4-BE49-F238E27FC236}">
                <a16:creationId xmlns:a16="http://schemas.microsoft.com/office/drawing/2014/main" id="{D5B6C1B8-805A-DF5A-392F-56E58470195E}"/>
              </a:ext>
            </a:extLst>
          </p:cNvPr>
          <p:cNvSpPr/>
          <p:nvPr/>
        </p:nvSpPr>
        <p:spPr>
          <a:xfrm>
            <a:off x="4186236" y="1537380"/>
            <a:ext cx="5815013" cy="234882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37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Who We Are</a:t>
            </a:r>
          </a:p>
        </p:txBody>
      </p:sp>
    </p:spTree>
    <p:extLst>
      <p:ext uri="{BB962C8B-B14F-4D97-AF65-F5344CB8AC3E}">
        <p14:creationId xmlns:p14="http://schemas.microsoft.com/office/powerpoint/2010/main" val="131302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7" name="Picture 6" descr="A computer screen shot of a program code&#10;&#10;Description automatically generated">
            <a:extLst>
              <a:ext uri="{FF2B5EF4-FFF2-40B4-BE49-F238E27FC236}">
                <a16:creationId xmlns:a16="http://schemas.microsoft.com/office/drawing/2014/main" id="{782677F2-0E33-CEE7-F551-DAFE014C2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 y="1069063"/>
            <a:ext cx="7772400" cy="3106839"/>
          </a:xfrm>
          <a:prstGeom prst="rect">
            <a:avLst/>
          </a:prstGeom>
        </p:spPr>
      </p:pic>
      <p:pic>
        <p:nvPicPr>
          <p:cNvPr id="3" name="Picture 2" descr="A screen shot of a computer program&#10;&#10;Description automatically generated">
            <a:extLst>
              <a:ext uri="{FF2B5EF4-FFF2-40B4-BE49-F238E27FC236}">
                <a16:creationId xmlns:a16="http://schemas.microsoft.com/office/drawing/2014/main" id="{14E2D0FC-B6AE-2C8D-B7EA-3C69E230F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718" y="1306949"/>
            <a:ext cx="6745288" cy="4674769"/>
          </a:xfrm>
          <a:prstGeom prst="rect">
            <a:avLst/>
          </a:prstGeom>
        </p:spPr>
      </p:pic>
      <p:pic>
        <p:nvPicPr>
          <p:cNvPr id="4" name="Picture 3" descr="A computer code with text on it&#10;&#10;Description automatically generated">
            <a:extLst>
              <a:ext uri="{FF2B5EF4-FFF2-40B4-BE49-F238E27FC236}">
                <a16:creationId xmlns:a16="http://schemas.microsoft.com/office/drawing/2014/main" id="{C59624F0-786C-F849-C773-44EE1A51B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406" y="3905061"/>
            <a:ext cx="10172525" cy="2145596"/>
          </a:xfrm>
          <a:prstGeom prst="rect">
            <a:avLst/>
          </a:prstGeom>
        </p:spPr>
      </p:pic>
      <p:sp>
        <p:nvSpPr>
          <p:cNvPr id="5" name="Oval 4">
            <a:extLst>
              <a:ext uri="{FF2B5EF4-FFF2-40B4-BE49-F238E27FC236}">
                <a16:creationId xmlns:a16="http://schemas.microsoft.com/office/drawing/2014/main" id="{D5B6C1B8-805A-DF5A-392F-56E58470195E}"/>
              </a:ext>
            </a:extLst>
          </p:cNvPr>
          <p:cNvSpPr/>
          <p:nvPr/>
        </p:nvSpPr>
        <p:spPr>
          <a:xfrm>
            <a:off x="1120069" y="4014259"/>
            <a:ext cx="10172525" cy="234882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11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sp>
        <p:nvSpPr>
          <p:cNvPr id="6" name="TextBox 5">
            <a:extLst>
              <a:ext uri="{FF2B5EF4-FFF2-40B4-BE49-F238E27FC236}">
                <a16:creationId xmlns:a16="http://schemas.microsoft.com/office/drawing/2014/main" id="{33D7BBDA-7AE5-65D1-0D6B-161F902E7B15}"/>
              </a:ext>
            </a:extLst>
          </p:cNvPr>
          <p:cNvSpPr txBox="1"/>
          <p:nvPr/>
        </p:nvSpPr>
        <p:spPr>
          <a:xfrm>
            <a:off x="1142999" y="1443841"/>
            <a:ext cx="9906000" cy="1384995"/>
          </a:xfrm>
          <a:prstGeom prst="rect">
            <a:avLst/>
          </a:prstGeom>
          <a:noFill/>
        </p:spPr>
        <p:txBody>
          <a:bodyPr wrap="square" rtlCol="0">
            <a:spAutoFit/>
          </a:bodyPr>
          <a:lstStyle/>
          <a:p>
            <a:r>
              <a:rPr lang="en-US" sz="2800" dirty="0">
                <a:solidFill>
                  <a:schemeClr val="bg1"/>
                </a:solidFill>
              </a:rPr>
              <a:t>Observations</a:t>
            </a:r>
          </a:p>
          <a:p>
            <a:pPr marL="342900" indent="-342900">
              <a:buAutoNum type="arabicPeriod"/>
            </a:pPr>
            <a:r>
              <a:rPr lang="en-US" sz="2800" dirty="0">
                <a:solidFill>
                  <a:schemeClr val="bg1"/>
                </a:solidFill>
              </a:rPr>
              <a:t>These don’t really look like malware </a:t>
            </a:r>
            <a:r>
              <a:rPr lang="en-US" sz="2800" i="1" dirty="0">
                <a:solidFill>
                  <a:schemeClr val="bg1"/>
                </a:solidFill>
              </a:rPr>
              <a:t>per se</a:t>
            </a:r>
            <a:r>
              <a:rPr lang="en-US" sz="2800" dirty="0">
                <a:solidFill>
                  <a:schemeClr val="bg1"/>
                </a:solidFill>
              </a:rPr>
              <a:t>.</a:t>
            </a:r>
          </a:p>
          <a:p>
            <a:pPr marL="342900" indent="-342900">
              <a:buAutoNum type="arabicPeriod"/>
            </a:pPr>
            <a:endParaRPr lang="en-US" sz="2800" dirty="0">
              <a:solidFill>
                <a:schemeClr val="bg1"/>
              </a:solidFill>
            </a:endParaRPr>
          </a:p>
        </p:txBody>
      </p:sp>
    </p:spTree>
    <p:extLst>
      <p:ext uri="{BB962C8B-B14F-4D97-AF65-F5344CB8AC3E}">
        <p14:creationId xmlns:p14="http://schemas.microsoft.com/office/powerpoint/2010/main" val="390967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sp>
        <p:nvSpPr>
          <p:cNvPr id="6" name="TextBox 5">
            <a:extLst>
              <a:ext uri="{FF2B5EF4-FFF2-40B4-BE49-F238E27FC236}">
                <a16:creationId xmlns:a16="http://schemas.microsoft.com/office/drawing/2014/main" id="{33D7BBDA-7AE5-65D1-0D6B-161F902E7B15}"/>
              </a:ext>
            </a:extLst>
          </p:cNvPr>
          <p:cNvSpPr txBox="1"/>
          <p:nvPr/>
        </p:nvSpPr>
        <p:spPr>
          <a:xfrm>
            <a:off x="1142999" y="1443841"/>
            <a:ext cx="9906000" cy="1815882"/>
          </a:xfrm>
          <a:prstGeom prst="rect">
            <a:avLst/>
          </a:prstGeom>
          <a:noFill/>
        </p:spPr>
        <p:txBody>
          <a:bodyPr wrap="square" rtlCol="0">
            <a:spAutoFit/>
          </a:bodyPr>
          <a:lstStyle/>
          <a:p>
            <a:r>
              <a:rPr lang="en-US" sz="2800" dirty="0">
                <a:solidFill>
                  <a:schemeClr val="bg1"/>
                </a:solidFill>
              </a:rPr>
              <a:t>Observations</a:t>
            </a:r>
          </a:p>
          <a:p>
            <a:pPr marL="342900" indent="-342900">
              <a:buAutoNum type="arabicPeriod"/>
            </a:pPr>
            <a:r>
              <a:rPr lang="en-US" sz="2800" dirty="0">
                <a:solidFill>
                  <a:schemeClr val="bg1"/>
                </a:solidFill>
              </a:rPr>
              <a:t>These don’t really look like malware </a:t>
            </a:r>
            <a:r>
              <a:rPr lang="en-US" sz="2800" i="1" dirty="0">
                <a:solidFill>
                  <a:schemeClr val="bg1"/>
                </a:solidFill>
              </a:rPr>
              <a:t>per se</a:t>
            </a:r>
            <a:r>
              <a:rPr lang="en-US" sz="2800" dirty="0">
                <a:solidFill>
                  <a:schemeClr val="bg1"/>
                </a:solidFill>
              </a:rPr>
              <a:t>.</a:t>
            </a:r>
          </a:p>
          <a:p>
            <a:pPr marL="342900" indent="-342900">
              <a:buAutoNum type="arabicPeriod"/>
            </a:pPr>
            <a:r>
              <a:rPr lang="en-US" sz="2800" dirty="0">
                <a:solidFill>
                  <a:schemeClr val="bg1"/>
                </a:solidFill>
              </a:rPr>
              <a:t>None of this passes the smell test.</a:t>
            </a:r>
          </a:p>
          <a:p>
            <a:pPr marL="342900" indent="-342900">
              <a:buAutoNum type="arabicPeriod"/>
            </a:pPr>
            <a:endParaRPr lang="en-US" sz="2800" dirty="0">
              <a:solidFill>
                <a:schemeClr val="bg1"/>
              </a:solidFill>
            </a:endParaRPr>
          </a:p>
        </p:txBody>
      </p:sp>
    </p:spTree>
    <p:extLst>
      <p:ext uri="{BB962C8B-B14F-4D97-AF65-F5344CB8AC3E}">
        <p14:creationId xmlns:p14="http://schemas.microsoft.com/office/powerpoint/2010/main" val="333893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sp>
        <p:nvSpPr>
          <p:cNvPr id="6" name="TextBox 5">
            <a:extLst>
              <a:ext uri="{FF2B5EF4-FFF2-40B4-BE49-F238E27FC236}">
                <a16:creationId xmlns:a16="http://schemas.microsoft.com/office/drawing/2014/main" id="{33D7BBDA-7AE5-65D1-0D6B-161F902E7B15}"/>
              </a:ext>
            </a:extLst>
          </p:cNvPr>
          <p:cNvSpPr txBox="1"/>
          <p:nvPr/>
        </p:nvSpPr>
        <p:spPr>
          <a:xfrm>
            <a:off x="1142999" y="1443841"/>
            <a:ext cx="9906000" cy="2246769"/>
          </a:xfrm>
          <a:prstGeom prst="rect">
            <a:avLst/>
          </a:prstGeom>
          <a:noFill/>
        </p:spPr>
        <p:txBody>
          <a:bodyPr wrap="square" rtlCol="0">
            <a:spAutoFit/>
          </a:bodyPr>
          <a:lstStyle/>
          <a:p>
            <a:r>
              <a:rPr lang="en-US" sz="2800" dirty="0">
                <a:solidFill>
                  <a:schemeClr val="bg1"/>
                </a:solidFill>
              </a:rPr>
              <a:t>Observations</a:t>
            </a:r>
          </a:p>
          <a:p>
            <a:pPr marL="342900" indent="-342900">
              <a:buAutoNum type="arabicPeriod"/>
            </a:pPr>
            <a:r>
              <a:rPr lang="en-US" sz="2800" dirty="0">
                <a:solidFill>
                  <a:schemeClr val="bg1"/>
                </a:solidFill>
              </a:rPr>
              <a:t>These don’t really look like malware </a:t>
            </a:r>
            <a:r>
              <a:rPr lang="en-US" sz="2800" i="1" dirty="0">
                <a:solidFill>
                  <a:schemeClr val="bg1"/>
                </a:solidFill>
              </a:rPr>
              <a:t>per se</a:t>
            </a:r>
            <a:r>
              <a:rPr lang="en-US" sz="2800" dirty="0">
                <a:solidFill>
                  <a:schemeClr val="bg1"/>
                </a:solidFill>
              </a:rPr>
              <a:t>.</a:t>
            </a:r>
          </a:p>
          <a:p>
            <a:pPr marL="342900" indent="-342900">
              <a:buAutoNum type="arabicPeriod"/>
            </a:pPr>
            <a:r>
              <a:rPr lang="en-US" sz="2800" dirty="0">
                <a:solidFill>
                  <a:schemeClr val="bg1"/>
                </a:solidFill>
              </a:rPr>
              <a:t>None of this passes the smell test.</a:t>
            </a:r>
          </a:p>
          <a:p>
            <a:pPr marL="342900" indent="-342900">
              <a:buAutoNum type="arabicPeriod"/>
            </a:pPr>
            <a:r>
              <a:rPr lang="en-US" sz="2800" dirty="0">
                <a:solidFill>
                  <a:schemeClr val="bg1"/>
                </a:solidFill>
              </a:rPr>
              <a:t>Traditional SCA has never, nor will ever catch this.</a:t>
            </a:r>
          </a:p>
          <a:p>
            <a:pPr marL="342900" indent="-342900">
              <a:buAutoNum type="arabicPeriod"/>
            </a:pPr>
            <a:endParaRPr lang="en-US" sz="2800" dirty="0">
              <a:solidFill>
                <a:schemeClr val="bg1"/>
              </a:solidFill>
            </a:endParaRPr>
          </a:p>
        </p:txBody>
      </p:sp>
    </p:spTree>
    <p:extLst>
      <p:ext uri="{BB962C8B-B14F-4D97-AF65-F5344CB8AC3E}">
        <p14:creationId xmlns:p14="http://schemas.microsoft.com/office/powerpoint/2010/main" val="3388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sp>
        <p:nvSpPr>
          <p:cNvPr id="6" name="TextBox 5">
            <a:extLst>
              <a:ext uri="{FF2B5EF4-FFF2-40B4-BE49-F238E27FC236}">
                <a16:creationId xmlns:a16="http://schemas.microsoft.com/office/drawing/2014/main" id="{33D7BBDA-7AE5-65D1-0D6B-161F902E7B15}"/>
              </a:ext>
            </a:extLst>
          </p:cNvPr>
          <p:cNvSpPr txBox="1"/>
          <p:nvPr/>
        </p:nvSpPr>
        <p:spPr>
          <a:xfrm>
            <a:off x="1142999" y="1443841"/>
            <a:ext cx="9906000" cy="3108543"/>
          </a:xfrm>
          <a:prstGeom prst="rect">
            <a:avLst/>
          </a:prstGeom>
          <a:noFill/>
        </p:spPr>
        <p:txBody>
          <a:bodyPr wrap="square" rtlCol="0">
            <a:spAutoFit/>
          </a:bodyPr>
          <a:lstStyle/>
          <a:p>
            <a:r>
              <a:rPr lang="en-US" sz="2800" dirty="0">
                <a:solidFill>
                  <a:schemeClr val="bg1"/>
                </a:solidFill>
              </a:rPr>
              <a:t>Observations</a:t>
            </a:r>
          </a:p>
          <a:p>
            <a:pPr marL="342900" indent="-342900">
              <a:buAutoNum type="arabicPeriod"/>
            </a:pPr>
            <a:r>
              <a:rPr lang="en-US" sz="2800" dirty="0">
                <a:solidFill>
                  <a:schemeClr val="bg1"/>
                </a:solidFill>
              </a:rPr>
              <a:t>These don’t really look like malware </a:t>
            </a:r>
            <a:r>
              <a:rPr lang="en-US" sz="2800" i="1" dirty="0">
                <a:solidFill>
                  <a:schemeClr val="bg1"/>
                </a:solidFill>
              </a:rPr>
              <a:t>per se</a:t>
            </a:r>
            <a:r>
              <a:rPr lang="en-US" sz="2800" dirty="0">
                <a:solidFill>
                  <a:schemeClr val="bg1"/>
                </a:solidFill>
              </a:rPr>
              <a:t>.</a:t>
            </a:r>
          </a:p>
          <a:p>
            <a:pPr marL="342900" indent="-342900">
              <a:buAutoNum type="arabicPeriod"/>
            </a:pPr>
            <a:r>
              <a:rPr lang="en-US" sz="2800" dirty="0">
                <a:solidFill>
                  <a:schemeClr val="bg1"/>
                </a:solidFill>
              </a:rPr>
              <a:t>None of this passes the smell test.</a:t>
            </a:r>
          </a:p>
          <a:p>
            <a:pPr marL="342900" indent="-342900">
              <a:buAutoNum type="arabicPeriod"/>
            </a:pPr>
            <a:r>
              <a:rPr lang="en-US" sz="2800" dirty="0">
                <a:solidFill>
                  <a:schemeClr val="bg1"/>
                </a:solidFill>
              </a:rPr>
              <a:t>Traditional SCA has never, nor will ever catch this.</a:t>
            </a:r>
          </a:p>
          <a:p>
            <a:pPr marL="342900" indent="-342900">
              <a:buAutoNum type="arabicPeriod"/>
            </a:pPr>
            <a:endParaRPr lang="en-US" sz="2800" dirty="0">
              <a:solidFill>
                <a:schemeClr val="bg1"/>
              </a:solidFill>
            </a:endParaRPr>
          </a:p>
          <a:p>
            <a:r>
              <a:rPr lang="en-US" sz="2800" dirty="0">
                <a:solidFill>
                  <a:schemeClr val="bg1"/>
                </a:solidFill>
              </a:rPr>
              <a:t>Questions</a:t>
            </a:r>
          </a:p>
          <a:p>
            <a:pPr marL="342900" indent="-342900">
              <a:buAutoNum type="arabicPeriod"/>
            </a:pPr>
            <a:r>
              <a:rPr lang="en-US" sz="2800" dirty="0">
                <a:solidFill>
                  <a:schemeClr val="bg1"/>
                </a:solidFill>
              </a:rPr>
              <a:t>Who would get fooled by this?</a:t>
            </a:r>
          </a:p>
        </p:txBody>
      </p:sp>
    </p:spTree>
    <p:extLst>
      <p:ext uri="{BB962C8B-B14F-4D97-AF65-F5344CB8AC3E}">
        <p14:creationId xmlns:p14="http://schemas.microsoft.com/office/powerpoint/2010/main" val="273415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sp>
        <p:nvSpPr>
          <p:cNvPr id="6" name="TextBox 5">
            <a:extLst>
              <a:ext uri="{FF2B5EF4-FFF2-40B4-BE49-F238E27FC236}">
                <a16:creationId xmlns:a16="http://schemas.microsoft.com/office/drawing/2014/main" id="{33D7BBDA-7AE5-65D1-0D6B-161F902E7B15}"/>
              </a:ext>
            </a:extLst>
          </p:cNvPr>
          <p:cNvSpPr txBox="1"/>
          <p:nvPr/>
        </p:nvSpPr>
        <p:spPr>
          <a:xfrm>
            <a:off x="1142999" y="1443841"/>
            <a:ext cx="9906000" cy="3539430"/>
          </a:xfrm>
          <a:prstGeom prst="rect">
            <a:avLst/>
          </a:prstGeom>
          <a:noFill/>
        </p:spPr>
        <p:txBody>
          <a:bodyPr wrap="square" rtlCol="0">
            <a:spAutoFit/>
          </a:bodyPr>
          <a:lstStyle/>
          <a:p>
            <a:r>
              <a:rPr lang="en-US" sz="2800" dirty="0">
                <a:solidFill>
                  <a:schemeClr val="bg1"/>
                </a:solidFill>
              </a:rPr>
              <a:t>Observations</a:t>
            </a:r>
          </a:p>
          <a:p>
            <a:pPr marL="342900" indent="-342900">
              <a:buAutoNum type="arabicPeriod"/>
            </a:pPr>
            <a:r>
              <a:rPr lang="en-US" sz="2800" dirty="0">
                <a:solidFill>
                  <a:schemeClr val="bg1"/>
                </a:solidFill>
              </a:rPr>
              <a:t>These don’t really look like malware </a:t>
            </a:r>
            <a:r>
              <a:rPr lang="en-US" sz="2800" i="1" dirty="0">
                <a:solidFill>
                  <a:schemeClr val="bg1"/>
                </a:solidFill>
              </a:rPr>
              <a:t>per se</a:t>
            </a:r>
            <a:r>
              <a:rPr lang="en-US" sz="2800" dirty="0">
                <a:solidFill>
                  <a:schemeClr val="bg1"/>
                </a:solidFill>
              </a:rPr>
              <a:t>.</a:t>
            </a:r>
          </a:p>
          <a:p>
            <a:pPr marL="342900" indent="-342900">
              <a:buAutoNum type="arabicPeriod"/>
            </a:pPr>
            <a:r>
              <a:rPr lang="en-US" sz="2800" dirty="0">
                <a:solidFill>
                  <a:schemeClr val="bg1"/>
                </a:solidFill>
              </a:rPr>
              <a:t>None of this passes the smell test.</a:t>
            </a:r>
          </a:p>
          <a:p>
            <a:pPr marL="342900" indent="-342900">
              <a:buAutoNum type="arabicPeriod"/>
            </a:pPr>
            <a:r>
              <a:rPr lang="en-US" sz="2800" dirty="0">
                <a:solidFill>
                  <a:schemeClr val="bg1"/>
                </a:solidFill>
              </a:rPr>
              <a:t>Traditional SCA has never, nor will ever catch this.</a:t>
            </a:r>
          </a:p>
          <a:p>
            <a:pPr marL="342900" indent="-342900">
              <a:buAutoNum type="arabicPeriod"/>
            </a:pPr>
            <a:endParaRPr lang="en-US" sz="2800" dirty="0">
              <a:solidFill>
                <a:schemeClr val="bg1"/>
              </a:solidFill>
            </a:endParaRPr>
          </a:p>
          <a:p>
            <a:r>
              <a:rPr lang="en-US" sz="2800" dirty="0">
                <a:solidFill>
                  <a:schemeClr val="bg1"/>
                </a:solidFill>
              </a:rPr>
              <a:t>Questions</a:t>
            </a:r>
          </a:p>
          <a:p>
            <a:pPr marL="342900" indent="-342900">
              <a:buAutoNum type="arabicPeriod"/>
            </a:pPr>
            <a:r>
              <a:rPr lang="en-US" sz="2800" dirty="0">
                <a:solidFill>
                  <a:schemeClr val="bg1"/>
                </a:solidFill>
              </a:rPr>
              <a:t>Who would get fooled by this?</a:t>
            </a:r>
          </a:p>
          <a:p>
            <a:pPr marL="342900" indent="-342900">
              <a:buAutoNum type="arabicPeriod"/>
            </a:pPr>
            <a:r>
              <a:rPr lang="en-US" sz="2800" dirty="0">
                <a:solidFill>
                  <a:schemeClr val="bg1"/>
                </a:solidFill>
              </a:rPr>
              <a:t>An isolated event or are there other such packages?</a:t>
            </a:r>
          </a:p>
        </p:txBody>
      </p:sp>
    </p:spTree>
    <p:extLst>
      <p:ext uri="{BB962C8B-B14F-4D97-AF65-F5344CB8AC3E}">
        <p14:creationId xmlns:p14="http://schemas.microsoft.com/office/powerpoint/2010/main" val="269416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sp>
        <p:nvSpPr>
          <p:cNvPr id="6" name="TextBox 5">
            <a:extLst>
              <a:ext uri="{FF2B5EF4-FFF2-40B4-BE49-F238E27FC236}">
                <a16:creationId xmlns:a16="http://schemas.microsoft.com/office/drawing/2014/main" id="{33D7BBDA-7AE5-65D1-0D6B-161F902E7B15}"/>
              </a:ext>
            </a:extLst>
          </p:cNvPr>
          <p:cNvSpPr txBox="1"/>
          <p:nvPr/>
        </p:nvSpPr>
        <p:spPr>
          <a:xfrm>
            <a:off x="1142999" y="1443841"/>
            <a:ext cx="9906000" cy="3970318"/>
          </a:xfrm>
          <a:prstGeom prst="rect">
            <a:avLst/>
          </a:prstGeom>
          <a:noFill/>
        </p:spPr>
        <p:txBody>
          <a:bodyPr wrap="square" rtlCol="0">
            <a:spAutoFit/>
          </a:bodyPr>
          <a:lstStyle/>
          <a:p>
            <a:r>
              <a:rPr lang="en-US" sz="2800" dirty="0">
                <a:solidFill>
                  <a:schemeClr val="bg1"/>
                </a:solidFill>
              </a:rPr>
              <a:t>Observations</a:t>
            </a:r>
          </a:p>
          <a:p>
            <a:pPr marL="342900" indent="-342900">
              <a:buAutoNum type="arabicPeriod"/>
            </a:pPr>
            <a:r>
              <a:rPr lang="en-US" sz="2800" dirty="0">
                <a:solidFill>
                  <a:schemeClr val="bg1"/>
                </a:solidFill>
              </a:rPr>
              <a:t>These don’t really look like malware </a:t>
            </a:r>
            <a:r>
              <a:rPr lang="en-US" sz="2800" i="1" dirty="0">
                <a:solidFill>
                  <a:schemeClr val="bg1"/>
                </a:solidFill>
              </a:rPr>
              <a:t>per se</a:t>
            </a:r>
            <a:r>
              <a:rPr lang="en-US" sz="2800" dirty="0">
                <a:solidFill>
                  <a:schemeClr val="bg1"/>
                </a:solidFill>
              </a:rPr>
              <a:t>.</a:t>
            </a:r>
          </a:p>
          <a:p>
            <a:pPr marL="342900" indent="-342900">
              <a:buAutoNum type="arabicPeriod"/>
            </a:pPr>
            <a:r>
              <a:rPr lang="en-US" sz="2800" dirty="0">
                <a:solidFill>
                  <a:schemeClr val="bg1"/>
                </a:solidFill>
              </a:rPr>
              <a:t>None of this passes the smell test.</a:t>
            </a:r>
          </a:p>
          <a:p>
            <a:pPr marL="342900" indent="-342900">
              <a:buAutoNum type="arabicPeriod"/>
            </a:pPr>
            <a:r>
              <a:rPr lang="en-US" sz="2800" dirty="0">
                <a:solidFill>
                  <a:schemeClr val="bg1"/>
                </a:solidFill>
              </a:rPr>
              <a:t>Traditional SCA has never, nor will ever catch this.</a:t>
            </a:r>
          </a:p>
          <a:p>
            <a:pPr marL="342900" indent="-342900">
              <a:buAutoNum type="arabicPeriod"/>
            </a:pPr>
            <a:endParaRPr lang="en-US" sz="2800" dirty="0">
              <a:solidFill>
                <a:schemeClr val="bg1"/>
              </a:solidFill>
            </a:endParaRPr>
          </a:p>
          <a:p>
            <a:r>
              <a:rPr lang="en-US" sz="2800" dirty="0">
                <a:solidFill>
                  <a:schemeClr val="bg1"/>
                </a:solidFill>
              </a:rPr>
              <a:t>Questions</a:t>
            </a:r>
          </a:p>
          <a:p>
            <a:pPr marL="342900" indent="-342900">
              <a:buAutoNum type="arabicPeriod"/>
            </a:pPr>
            <a:r>
              <a:rPr lang="en-US" sz="2800" dirty="0">
                <a:solidFill>
                  <a:schemeClr val="bg1"/>
                </a:solidFill>
              </a:rPr>
              <a:t>Who would get fooled by this?</a:t>
            </a:r>
          </a:p>
          <a:p>
            <a:pPr marL="342900" indent="-342900">
              <a:buAutoNum type="arabicPeriod"/>
            </a:pPr>
            <a:r>
              <a:rPr lang="en-US" sz="2800" dirty="0">
                <a:solidFill>
                  <a:schemeClr val="bg1"/>
                </a:solidFill>
              </a:rPr>
              <a:t>An isolated event or are there other such packages?</a:t>
            </a:r>
          </a:p>
          <a:p>
            <a:pPr marL="342900" indent="-342900">
              <a:buAutoNum type="arabicPeriod"/>
            </a:pPr>
            <a:r>
              <a:rPr lang="en-US" sz="2800" dirty="0">
                <a:solidFill>
                  <a:schemeClr val="bg1"/>
                </a:solidFill>
              </a:rPr>
              <a:t>Who was behind all of this?</a:t>
            </a:r>
          </a:p>
        </p:txBody>
      </p:sp>
    </p:spTree>
    <p:extLst>
      <p:ext uri="{BB962C8B-B14F-4D97-AF65-F5344CB8AC3E}">
        <p14:creationId xmlns:p14="http://schemas.microsoft.com/office/powerpoint/2010/main" val="1136913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graphicFrame>
        <p:nvGraphicFramePr>
          <p:cNvPr id="2" name="Table 1">
            <a:extLst>
              <a:ext uri="{FF2B5EF4-FFF2-40B4-BE49-F238E27FC236}">
                <a16:creationId xmlns:a16="http://schemas.microsoft.com/office/drawing/2014/main" id="{E31AC3B3-D68E-271D-3F6A-C9E96AA71859}"/>
              </a:ext>
            </a:extLst>
          </p:cNvPr>
          <p:cNvGraphicFramePr>
            <a:graphicFrameLocks noGrp="1"/>
          </p:cNvGraphicFramePr>
          <p:nvPr/>
        </p:nvGraphicFramePr>
        <p:xfrm>
          <a:off x="2227579" y="1127760"/>
          <a:ext cx="7736839" cy="4820920"/>
        </p:xfrm>
        <a:graphic>
          <a:graphicData uri="http://schemas.openxmlformats.org/drawingml/2006/table">
            <a:tbl>
              <a:tblPr firstRow="1" bandRow="1">
                <a:tableStyleId>{5C22544A-7EE6-4342-B048-85BDC9FD1C3A}</a:tableStyleId>
              </a:tblPr>
              <a:tblGrid>
                <a:gridCol w="2318173">
                  <a:extLst>
                    <a:ext uri="{9D8B030D-6E8A-4147-A177-3AD203B41FA5}">
                      <a16:colId xmlns:a16="http://schemas.microsoft.com/office/drawing/2014/main" val="2915815681"/>
                    </a:ext>
                  </a:extLst>
                </a:gridCol>
                <a:gridCol w="2709333">
                  <a:extLst>
                    <a:ext uri="{9D8B030D-6E8A-4147-A177-3AD203B41FA5}">
                      <a16:colId xmlns:a16="http://schemas.microsoft.com/office/drawing/2014/main" val="3896688281"/>
                    </a:ext>
                  </a:extLst>
                </a:gridCol>
                <a:gridCol w="2709333">
                  <a:extLst>
                    <a:ext uri="{9D8B030D-6E8A-4147-A177-3AD203B41FA5}">
                      <a16:colId xmlns:a16="http://schemas.microsoft.com/office/drawing/2014/main" val="182770769"/>
                    </a:ext>
                  </a:extLst>
                </a:gridCol>
              </a:tblGrid>
              <a:tr h="370840">
                <a:tc>
                  <a:txBody>
                    <a:bodyPr/>
                    <a:lstStyle/>
                    <a:p>
                      <a:pPr algn="ctr"/>
                      <a:r>
                        <a:rPr lang="en-US" dirty="0"/>
                        <a:t>Date</a:t>
                      </a:r>
                    </a:p>
                  </a:txBody>
                  <a:tcPr/>
                </a:tc>
                <a:tc>
                  <a:txBody>
                    <a:bodyPr/>
                    <a:lstStyle/>
                    <a:p>
                      <a:pPr algn="ctr"/>
                      <a:r>
                        <a:rPr lang="en-US" dirty="0"/>
                        <a:t>GET package</a:t>
                      </a:r>
                    </a:p>
                  </a:txBody>
                  <a:tcPr/>
                </a:tc>
                <a:tc>
                  <a:txBody>
                    <a:bodyPr/>
                    <a:lstStyle/>
                    <a:p>
                      <a:pPr algn="ctr"/>
                      <a:r>
                        <a:rPr lang="en-US" dirty="0"/>
                        <a:t>POST package</a:t>
                      </a:r>
                    </a:p>
                  </a:txBody>
                  <a:tcPr/>
                </a:tc>
                <a:extLst>
                  <a:ext uri="{0D108BD9-81ED-4DB2-BD59-A6C34878D82A}">
                    <a16:rowId xmlns:a16="http://schemas.microsoft.com/office/drawing/2014/main" val="4101387031"/>
                  </a:ext>
                </a:extLst>
              </a:tr>
              <a:tr h="370840">
                <a:tc>
                  <a:txBody>
                    <a:bodyPr/>
                    <a:lstStyle/>
                    <a:p>
                      <a:pPr algn="ctr"/>
                      <a:r>
                        <a:rPr lang="en-US" dirty="0"/>
                        <a:t>26-Apr</a:t>
                      </a:r>
                    </a:p>
                  </a:txBody>
                  <a:tcPr/>
                </a:tc>
                <a:tc>
                  <a:txBody>
                    <a:bodyPr/>
                    <a:lstStyle/>
                    <a:p>
                      <a:pPr algn="ctr"/>
                      <a:r>
                        <a:rPr lang="en-US" dirty="0"/>
                        <a:t>algo-</a:t>
                      </a:r>
                      <a:r>
                        <a:rPr lang="en-US" dirty="0" err="1"/>
                        <a:t>svnlook</a:t>
                      </a:r>
                      <a:endParaRPr lang="en-US" dirty="0"/>
                    </a:p>
                  </a:txBody>
                  <a:tcPr/>
                </a:tc>
                <a:tc>
                  <a:txBody>
                    <a:bodyPr/>
                    <a:lstStyle/>
                    <a:p>
                      <a:pPr algn="ctr"/>
                      <a:r>
                        <a:rPr lang="en-US" dirty="0"/>
                        <a:t>algo-</a:t>
                      </a:r>
                      <a:r>
                        <a:rPr lang="en-US" dirty="0" err="1"/>
                        <a:t>svnspawn</a:t>
                      </a:r>
                      <a:endParaRPr lang="en-US" dirty="0"/>
                    </a:p>
                  </a:txBody>
                  <a:tcPr/>
                </a:tc>
                <a:extLst>
                  <a:ext uri="{0D108BD9-81ED-4DB2-BD59-A6C34878D82A}">
                    <a16:rowId xmlns:a16="http://schemas.microsoft.com/office/drawing/2014/main" val="2205027663"/>
                  </a:ext>
                </a:extLst>
              </a:tr>
              <a:tr h="370840">
                <a:tc>
                  <a:txBody>
                    <a:bodyPr/>
                    <a:lstStyle/>
                    <a:p>
                      <a:pPr algn="ctr"/>
                      <a:r>
                        <a:rPr lang="en-US" dirty="0"/>
                        <a:t>27-Apr</a:t>
                      </a:r>
                    </a:p>
                  </a:txBody>
                  <a:tcPr/>
                </a:tc>
                <a:tc>
                  <a:txBody>
                    <a:bodyPr/>
                    <a:lstStyle/>
                    <a:p>
                      <a:pPr algn="ctr"/>
                      <a:r>
                        <a:rPr lang="en-US" dirty="0"/>
                        <a:t>3a-look</a:t>
                      </a:r>
                    </a:p>
                  </a:txBody>
                  <a:tcPr/>
                </a:tc>
                <a:tc>
                  <a:txBody>
                    <a:bodyPr/>
                    <a:lstStyle/>
                    <a:p>
                      <a:pPr algn="ctr"/>
                      <a:r>
                        <a:rPr lang="en-US" dirty="0"/>
                        <a:t>3a-spawn</a:t>
                      </a:r>
                    </a:p>
                  </a:txBody>
                  <a:tcPr/>
                </a:tc>
                <a:extLst>
                  <a:ext uri="{0D108BD9-81ED-4DB2-BD59-A6C34878D82A}">
                    <a16:rowId xmlns:a16="http://schemas.microsoft.com/office/drawing/2014/main" val="2413728080"/>
                  </a:ext>
                </a:extLst>
              </a:tr>
              <a:tr h="370840">
                <a:tc>
                  <a:txBody>
                    <a:bodyPr/>
                    <a:lstStyle/>
                    <a:p>
                      <a:pPr algn="ctr"/>
                      <a:r>
                        <a:rPr lang="en-US" dirty="0"/>
                        <a:t>11-May</a:t>
                      </a:r>
                    </a:p>
                  </a:txBody>
                  <a:tcPr/>
                </a:tc>
                <a:tc>
                  <a:txBody>
                    <a:bodyPr/>
                    <a:lstStyle/>
                    <a:p>
                      <a:pPr algn="ctr"/>
                      <a:r>
                        <a:rPr lang="en-US" dirty="0" err="1"/>
                        <a:t>jsontobinary</a:t>
                      </a:r>
                      <a:endParaRPr lang="en-US" dirty="0"/>
                    </a:p>
                  </a:txBody>
                  <a:tcPr/>
                </a:tc>
                <a:tc>
                  <a:txBody>
                    <a:bodyPr/>
                    <a:lstStyle/>
                    <a:p>
                      <a:pPr algn="ctr"/>
                      <a:r>
                        <a:rPr lang="en-US" dirty="0" err="1"/>
                        <a:t>jsontostream</a:t>
                      </a:r>
                      <a:endParaRPr lang="en-US" dirty="0"/>
                    </a:p>
                  </a:txBody>
                  <a:tcPr/>
                </a:tc>
                <a:extLst>
                  <a:ext uri="{0D108BD9-81ED-4DB2-BD59-A6C34878D82A}">
                    <a16:rowId xmlns:a16="http://schemas.microsoft.com/office/drawing/2014/main" val="3612192544"/>
                  </a:ext>
                </a:extLst>
              </a:tr>
              <a:tr h="370840">
                <a:tc>
                  <a:txBody>
                    <a:bodyPr/>
                    <a:lstStyle/>
                    <a:p>
                      <a:pPr algn="ctr"/>
                      <a:r>
                        <a:rPr lang="en-US" dirty="0"/>
                        <a:t>11-May</a:t>
                      </a:r>
                    </a:p>
                  </a:txBody>
                  <a:tcPr/>
                </a:tc>
                <a:tc>
                  <a:txBody>
                    <a:bodyPr/>
                    <a:lstStyle/>
                    <a:p>
                      <a:pPr algn="ctr"/>
                      <a:r>
                        <a:rPr lang="en-US" dirty="0"/>
                        <a:t>json2stringify</a:t>
                      </a:r>
                    </a:p>
                  </a:txBody>
                  <a:tcPr/>
                </a:tc>
                <a:tc>
                  <a:txBody>
                    <a:bodyPr/>
                    <a:lstStyle/>
                    <a:p>
                      <a:pPr algn="ctr"/>
                      <a:r>
                        <a:rPr lang="en-US" dirty="0"/>
                        <a:t>json2double</a:t>
                      </a:r>
                    </a:p>
                  </a:txBody>
                  <a:tcPr/>
                </a:tc>
                <a:extLst>
                  <a:ext uri="{0D108BD9-81ED-4DB2-BD59-A6C34878D82A}">
                    <a16:rowId xmlns:a16="http://schemas.microsoft.com/office/drawing/2014/main" val="1907006213"/>
                  </a:ext>
                </a:extLst>
              </a:tr>
              <a:tr h="370840">
                <a:tc>
                  <a:txBody>
                    <a:bodyPr/>
                    <a:lstStyle/>
                    <a:p>
                      <a:pPr algn="ctr"/>
                      <a:r>
                        <a:rPr lang="en-US" dirty="0"/>
                        <a:t>11-May</a:t>
                      </a:r>
                    </a:p>
                  </a:txBody>
                  <a:tcPr/>
                </a:tc>
                <a:tc>
                  <a:txBody>
                    <a:bodyPr/>
                    <a:lstStyle/>
                    <a:p>
                      <a:pPr algn="ctr"/>
                      <a:r>
                        <a:rPr lang="en-US" dirty="0"/>
                        <a:t>xml2binary</a:t>
                      </a:r>
                    </a:p>
                  </a:txBody>
                  <a:tcPr/>
                </a:tc>
                <a:tc>
                  <a:txBody>
                    <a:bodyPr/>
                    <a:lstStyle/>
                    <a:p>
                      <a:pPr algn="ctr"/>
                      <a:r>
                        <a:rPr lang="en-US" dirty="0"/>
                        <a:t>xml2stream</a:t>
                      </a:r>
                    </a:p>
                  </a:txBody>
                  <a:tcPr/>
                </a:tc>
                <a:extLst>
                  <a:ext uri="{0D108BD9-81ED-4DB2-BD59-A6C34878D82A}">
                    <a16:rowId xmlns:a16="http://schemas.microsoft.com/office/drawing/2014/main" val="3722694033"/>
                  </a:ext>
                </a:extLst>
              </a:tr>
              <a:tr h="370840">
                <a:tc>
                  <a:txBody>
                    <a:bodyPr/>
                    <a:lstStyle/>
                    <a:p>
                      <a:pPr algn="ctr"/>
                      <a:r>
                        <a:rPr lang="en-US" dirty="0"/>
                        <a:t>12-May</a:t>
                      </a:r>
                    </a:p>
                  </a:txBody>
                  <a:tcPr/>
                </a:tc>
                <a:tc>
                  <a:txBody>
                    <a:bodyPr/>
                    <a:lstStyle/>
                    <a:p>
                      <a:pPr algn="ctr"/>
                      <a:r>
                        <a:rPr lang="en-US" dirty="0"/>
                        <a:t>xml2yaml</a:t>
                      </a:r>
                    </a:p>
                  </a:txBody>
                  <a:tcPr/>
                </a:tc>
                <a:tc>
                  <a:txBody>
                    <a:bodyPr/>
                    <a:lstStyle/>
                    <a:p>
                      <a:pPr algn="ctr"/>
                      <a:r>
                        <a:rPr lang="en-US" dirty="0"/>
                        <a:t>yaml2binary</a:t>
                      </a:r>
                    </a:p>
                  </a:txBody>
                  <a:tcPr/>
                </a:tc>
                <a:extLst>
                  <a:ext uri="{0D108BD9-81ED-4DB2-BD59-A6C34878D82A}">
                    <a16:rowId xmlns:a16="http://schemas.microsoft.com/office/drawing/2014/main" val="1499379159"/>
                  </a:ext>
                </a:extLst>
              </a:tr>
              <a:tr h="370840">
                <a:tc>
                  <a:txBody>
                    <a:bodyPr/>
                    <a:lstStyle/>
                    <a:p>
                      <a:pPr algn="ctr"/>
                      <a:r>
                        <a:rPr lang="en-US" dirty="0"/>
                        <a:t>15-May</a:t>
                      </a:r>
                    </a:p>
                  </a:txBody>
                  <a:tcPr/>
                </a:tc>
                <a:tc>
                  <a:txBody>
                    <a:bodyPr/>
                    <a:lstStyle/>
                    <a:p>
                      <a:pPr algn="ctr"/>
                      <a:r>
                        <a:rPr lang="en-US" dirty="0" err="1"/>
                        <a:t>iputiljs</a:t>
                      </a:r>
                      <a:endParaRPr lang="en-US" dirty="0"/>
                    </a:p>
                  </a:txBody>
                  <a:tcPr/>
                </a:tc>
                <a:tc>
                  <a:txBody>
                    <a:bodyPr/>
                    <a:lstStyle/>
                    <a:p>
                      <a:pPr algn="ctr"/>
                      <a:r>
                        <a:rPr lang="en-US" dirty="0" err="1"/>
                        <a:t>ipmacjs</a:t>
                      </a:r>
                      <a:endParaRPr lang="en-US" dirty="0"/>
                    </a:p>
                  </a:txBody>
                  <a:tcPr/>
                </a:tc>
                <a:extLst>
                  <a:ext uri="{0D108BD9-81ED-4DB2-BD59-A6C34878D82A}">
                    <a16:rowId xmlns:a16="http://schemas.microsoft.com/office/drawing/2014/main" val="3534934216"/>
                  </a:ext>
                </a:extLst>
              </a:tr>
              <a:tr h="370840">
                <a:tc>
                  <a:txBody>
                    <a:bodyPr/>
                    <a:lstStyle/>
                    <a:p>
                      <a:pPr algn="ctr"/>
                      <a:r>
                        <a:rPr lang="en-US" dirty="0"/>
                        <a:t>16-May</a:t>
                      </a:r>
                    </a:p>
                  </a:txBody>
                  <a:tcPr/>
                </a:tc>
                <a:tc>
                  <a:txBody>
                    <a:bodyPr/>
                    <a:lstStyle/>
                    <a:p>
                      <a:pPr algn="ctr"/>
                      <a:r>
                        <a:rPr lang="en-US" dirty="0" err="1"/>
                        <a:t>ipsecurity</a:t>
                      </a:r>
                      <a:endParaRPr lang="en-US" dirty="0"/>
                    </a:p>
                  </a:txBody>
                  <a:tcPr/>
                </a:tc>
                <a:tc>
                  <a:txBody>
                    <a:bodyPr/>
                    <a:lstStyle/>
                    <a:p>
                      <a:pPr algn="ctr"/>
                      <a:r>
                        <a:rPr lang="en-US" dirty="0" err="1"/>
                        <a:t>ipstringfy</a:t>
                      </a:r>
                      <a:endParaRPr lang="en-US" dirty="0"/>
                    </a:p>
                  </a:txBody>
                  <a:tcPr/>
                </a:tc>
                <a:extLst>
                  <a:ext uri="{0D108BD9-81ED-4DB2-BD59-A6C34878D82A}">
                    <a16:rowId xmlns:a16="http://schemas.microsoft.com/office/drawing/2014/main" val="1928179879"/>
                  </a:ext>
                </a:extLst>
              </a:tr>
              <a:tr h="370840">
                <a:tc>
                  <a:txBody>
                    <a:bodyPr/>
                    <a:lstStyle/>
                    <a:p>
                      <a:pPr algn="ctr"/>
                      <a:r>
                        <a:rPr lang="en-US" dirty="0"/>
                        <a:t>17-May</a:t>
                      </a:r>
                    </a:p>
                  </a:txBody>
                  <a:tcPr/>
                </a:tc>
                <a:tc>
                  <a:txBody>
                    <a:bodyPr/>
                    <a:lstStyle/>
                    <a:p>
                      <a:pPr algn="ctr"/>
                      <a:r>
                        <a:rPr lang="en-US" dirty="0"/>
                        <a:t>next2ejs</a:t>
                      </a:r>
                    </a:p>
                  </a:txBody>
                  <a:tcPr/>
                </a:tc>
                <a:tc>
                  <a:txBody>
                    <a:bodyPr/>
                    <a:lstStyle/>
                    <a:p>
                      <a:pPr algn="ctr"/>
                      <a:r>
                        <a:rPr lang="en-US" dirty="0"/>
                        <a:t>vue2ejs</a:t>
                      </a:r>
                    </a:p>
                  </a:txBody>
                  <a:tcPr/>
                </a:tc>
                <a:extLst>
                  <a:ext uri="{0D108BD9-81ED-4DB2-BD59-A6C34878D82A}">
                    <a16:rowId xmlns:a16="http://schemas.microsoft.com/office/drawing/2014/main" val="4128048704"/>
                  </a:ext>
                </a:extLst>
              </a:tr>
              <a:tr h="370840">
                <a:tc>
                  <a:txBody>
                    <a:bodyPr/>
                    <a:lstStyle/>
                    <a:p>
                      <a:pPr algn="ctr"/>
                      <a:r>
                        <a:rPr lang="en-US" dirty="0"/>
                        <a:t>12-Jun</a:t>
                      </a:r>
                    </a:p>
                  </a:txBody>
                  <a:tcPr/>
                </a:tc>
                <a:tc>
                  <a:txBody>
                    <a:bodyPr/>
                    <a:lstStyle/>
                    <a:p>
                      <a:pPr algn="ctr"/>
                      <a:r>
                        <a:rPr lang="en-US" dirty="0"/>
                        <a:t>jpeg-metadata</a:t>
                      </a:r>
                    </a:p>
                  </a:txBody>
                  <a:tcPr/>
                </a:tc>
                <a:tc>
                  <a:txBody>
                    <a:bodyPr/>
                    <a:lstStyle/>
                    <a:p>
                      <a:pPr algn="ctr"/>
                      <a:r>
                        <a:rPr lang="en-US" dirty="0" err="1"/>
                        <a:t>ttf</a:t>
                      </a:r>
                      <a:r>
                        <a:rPr lang="en-US" dirty="0"/>
                        <a:t>-metadata</a:t>
                      </a:r>
                    </a:p>
                  </a:txBody>
                  <a:tcPr/>
                </a:tc>
                <a:extLst>
                  <a:ext uri="{0D108BD9-81ED-4DB2-BD59-A6C34878D82A}">
                    <a16:rowId xmlns:a16="http://schemas.microsoft.com/office/drawing/2014/main" val="2400647719"/>
                  </a:ext>
                </a:extLst>
              </a:tr>
              <a:tr h="370840">
                <a:tc>
                  <a:txBody>
                    <a:bodyPr/>
                    <a:lstStyle/>
                    <a:p>
                      <a:pPr algn="ctr"/>
                      <a:r>
                        <a:rPr lang="en-US" dirty="0"/>
                        <a:t>13-Jun</a:t>
                      </a:r>
                    </a:p>
                  </a:txBody>
                  <a:tcPr/>
                </a:tc>
                <a:tc>
                  <a:txBody>
                    <a:bodyPr/>
                    <a:lstStyle/>
                    <a:p>
                      <a:pPr algn="ctr"/>
                      <a:r>
                        <a:rPr lang="en-US" dirty="0"/>
                        <a:t>elliptic-helper</a:t>
                      </a:r>
                    </a:p>
                  </a:txBody>
                  <a:tcPr/>
                </a:tc>
                <a:tc>
                  <a:txBody>
                    <a:bodyPr/>
                    <a:lstStyle/>
                    <a:p>
                      <a:pPr algn="ctr"/>
                      <a:r>
                        <a:rPr lang="en-US" dirty="0"/>
                        <a:t>elliptic-parser</a:t>
                      </a:r>
                    </a:p>
                  </a:txBody>
                  <a:tcPr/>
                </a:tc>
                <a:extLst>
                  <a:ext uri="{0D108BD9-81ED-4DB2-BD59-A6C34878D82A}">
                    <a16:rowId xmlns:a16="http://schemas.microsoft.com/office/drawing/2014/main" val="4028218342"/>
                  </a:ext>
                </a:extLst>
              </a:tr>
              <a:tr h="370840">
                <a:tc>
                  <a:txBody>
                    <a:bodyPr/>
                    <a:lstStyle/>
                    <a:p>
                      <a:pPr algn="ctr"/>
                      <a:r>
                        <a:rPr lang="en-US" dirty="0"/>
                        <a:t>13-Jun</a:t>
                      </a:r>
                    </a:p>
                  </a:txBody>
                  <a:tcPr/>
                </a:tc>
                <a:tc>
                  <a:txBody>
                    <a:bodyPr/>
                    <a:lstStyle/>
                    <a:p>
                      <a:pPr algn="ctr"/>
                      <a:r>
                        <a:rPr lang="en-US" dirty="0" err="1"/>
                        <a:t>tslib</a:t>
                      </a:r>
                      <a:r>
                        <a:rPr lang="en-US" dirty="0"/>
                        <a:t>-react</a:t>
                      </a:r>
                    </a:p>
                  </a:txBody>
                  <a:tcPr/>
                </a:tc>
                <a:tc>
                  <a:txBody>
                    <a:bodyPr/>
                    <a:lstStyle/>
                    <a:p>
                      <a:pPr algn="ctr"/>
                      <a:r>
                        <a:rPr lang="en-US" dirty="0" err="1"/>
                        <a:t>tslib</a:t>
                      </a:r>
                      <a:r>
                        <a:rPr lang="en-US" dirty="0"/>
                        <a:t>-util</a:t>
                      </a:r>
                    </a:p>
                  </a:txBody>
                  <a:tcPr/>
                </a:tc>
                <a:extLst>
                  <a:ext uri="{0D108BD9-81ED-4DB2-BD59-A6C34878D82A}">
                    <a16:rowId xmlns:a16="http://schemas.microsoft.com/office/drawing/2014/main" val="3648924607"/>
                  </a:ext>
                </a:extLst>
              </a:tr>
            </a:tbl>
          </a:graphicData>
        </a:graphic>
      </p:graphicFrame>
    </p:spTree>
    <p:extLst>
      <p:ext uri="{BB962C8B-B14F-4D97-AF65-F5344CB8AC3E}">
        <p14:creationId xmlns:p14="http://schemas.microsoft.com/office/powerpoint/2010/main" val="1830401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graphicFrame>
        <p:nvGraphicFramePr>
          <p:cNvPr id="2" name="Table 1">
            <a:extLst>
              <a:ext uri="{FF2B5EF4-FFF2-40B4-BE49-F238E27FC236}">
                <a16:creationId xmlns:a16="http://schemas.microsoft.com/office/drawing/2014/main" id="{E31AC3B3-D68E-271D-3F6A-C9E96AA71859}"/>
              </a:ext>
            </a:extLst>
          </p:cNvPr>
          <p:cNvGraphicFramePr>
            <a:graphicFrameLocks noGrp="1"/>
          </p:cNvGraphicFramePr>
          <p:nvPr>
            <p:extLst>
              <p:ext uri="{D42A27DB-BD31-4B8C-83A1-F6EECF244321}">
                <p14:modId xmlns:p14="http://schemas.microsoft.com/office/powerpoint/2010/main" val="998738084"/>
              </p:ext>
            </p:extLst>
          </p:nvPr>
        </p:nvGraphicFramePr>
        <p:xfrm>
          <a:off x="2227579" y="951412"/>
          <a:ext cx="7736839" cy="5191760"/>
        </p:xfrm>
        <a:graphic>
          <a:graphicData uri="http://schemas.openxmlformats.org/drawingml/2006/table">
            <a:tbl>
              <a:tblPr firstRow="1" bandRow="1">
                <a:tableStyleId>{5C22544A-7EE6-4342-B048-85BDC9FD1C3A}</a:tableStyleId>
              </a:tblPr>
              <a:tblGrid>
                <a:gridCol w="2318173">
                  <a:extLst>
                    <a:ext uri="{9D8B030D-6E8A-4147-A177-3AD203B41FA5}">
                      <a16:colId xmlns:a16="http://schemas.microsoft.com/office/drawing/2014/main" val="2915815681"/>
                    </a:ext>
                  </a:extLst>
                </a:gridCol>
                <a:gridCol w="2709333">
                  <a:extLst>
                    <a:ext uri="{9D8B030D-6E8A-4147-A177-3AD203B41FA5}">
                      <a16:colId xmlns:a16="http://schemas.microsoft.com/office/drawing/2014/main" val="3896688281"/>
                    </a:ext>
                  </a:extLst>
                </a:gridCol>
                <a:gridCol w="2709333">
                  <a:extLst>
                    <a:ext uri="{9D8B030D-6E8A-4147-A177-3AD203B41FA5}">
                      <a16:colId xmlns:a16="http://schemas.microsoft.com/office/drawing/2014/main" val="182770769"/>
                    </a:ext>
                  </a:extLst>
                </a:gridCol>
              </a:tblGrid>
              <a:tr h="370840">
                <a:tc>
                  <a:txBody>
                    <a:bodyPr/>
                    <a:lstStyle/>
                    <a:p>
                      <a:pPr algn="ctr"/>
                      <a:r>
                        <a:rPr lang="en-US" dirty="0"/>
                        <a:t>Date</a:t>
                      </a:r>
                    </a:p>
                  </a:txBody>
                  <a:tcPr/>
                </a:tc>
                <a:tc>
                  <a:txBody>
                    <a:bodyPr/>
                    <a:lstStyle/>
                    <a:p>
                      <a:pPr algn="ctr"/>
                      <a:r>
                        <a:rPr lang="en-US" dirty="0"/>
                        <a:t>GET package</a:t>
                      </a:r>
                    </a:p>
                  </a:txBody>
                  <a:tcPr/>
                </a:tc>
                <a:tc>
                  <a:txBody>
                    <a:bodyPr/>
                    <a:lstStyle/>
                    <a:p>
                      <a:pPr algn="ctr"/>
                      <a:r>
                        <a:rPr lang="en-US" dirty="0"/>
                        <a:t>POST package</a:t>
                      </a:r>
                    </a:p>
                  </a:txBody>
                  <a:tcPr/>
                </a:tc>
                <a:extLst>
                  <a:ext uri="{0D108BD9-81ED-4DB2-BD59-A6C34878D82A}">
                    <a16:rowId xmlns:a16="http://schemas.microsoft.com/office/drawing/2014/main" val="4101387031"/>
                  </a:ext>
                </a:extLst>
              </a:tr>
              <a:tr h="370840">
                <a:tc>
                  <a:txBody>
                    <a:bodyPr/>
                    <a:lstStyle/>
                    <a:p>
                      <a:pPr algn="ctr"/>
                      <a:r>
                        <a:rPr lang="en-US" dirty="0"/>
                        <a:t>15-Jun</a:t>
                      </a:r>
                    </a:p>
                  </a:txBody>
                  <a:tcPr/>
                </a:tc>
                <a:tc>
                  <a:txBody>
                    <a:bodyPr/>
                    <a:lstStyle/>
                    <a:p>
                      <a:pPr algn="ctr"/>
                      <a:r>
                        <a:rPr lang="en-US" dirty="0"/>
                        <a:t>audit-</a:t>
                      </a:r>
                      <a:r>
                        <a:rPr lang="en-US" dirty="0" err="1"/>
                        <a:t>ejs</a:t>
                      </a:r>
                      <a:endParaRPr lang="en-US" dirty="0"/>
                    </a:p>
                  </a:txBody>
                  <a:tcPr/>
                </a:tc>
                <a:tc>
                  <a:txBody>
                    <a:bodyPr/>
                    <a:lstStyle/>
                    <a:p>
                      <a:pPr algn="ctr"/>
                      <a:r>
                        <a:rPr lang="en-US" dirty="0"/>
                        <a:t>audit-</a:t>
                      </a:r>
                      <a:r>
                        <a:rPr lang="en-US" dirty="0" err="1"/>
                        <a:t>vue</a:t>
                      </a:r>
                      <a:endParaRPr lang="en-US" dirty="0"/>
                    </a:p>
                  </a:txBody>
                  <a:tcPr/>
                </a:tc>
                <a:extLst>
                  <a:ext uri="{0D108BD9-81ED-4DB2-BD59-A6C34878D82A}">
                    <a16:rowId xmlns:a16="http://schemas.microsoft.com/office/drawing/2014/main" val="2205027663"/>
                  </a:ext>
                </a:extLst>
              </a:tr>
              <a:tr h="370840">
                <a:tc>
                  <a:txBody>
                    <a:bodyPr/>
                    <a:lstStyle/>
                    <a:p>
                      <a:pPr algn="ctr"/>
                      <a:r>
                        <a:rPr lang="en-US" dirty="0"/>
                        <a:t>15-Jun</a:t>
                      </a:r>
                    </a:p>
                  </a:txBody>
                  <a:tcPr/>
                </a:tc>
                <a:tc>
                  <a:txBody>
                    <a:bodyPr/>
                    <a:lstStyle/>
                    <a:p>
                      <a:pPr algn="ctr"/>
                      <a:r>
                        <a:rPr lang="en-US" dirty="0"/>
                        <a:t>chart-</a:t>
                      </a:r>
                      <a:r>
                        <a:rPr lang="en-US" dirty="0" err="1"/>
                        <a:t>vue</a:t>
                      </a:r>
                      <a:endParaRPr lang="en-US" dirty="0"/>
                    </a:p>
                  </a:txBody>
                  <a:tcPr/>
                </a:tc>
                <a:tc>
                  <a:txBody>
                    <a:bodyPr/>
                    <a:lstStyle/>
                    <a:p>
                      <a:pPr algn="ctr"/>
                      <a:r>
                        <a:rPr lang="en-US" dirty="0" err="1"/>
                        <a:t>vue-gws</a:t>
                      </a:r>
                      <a:endParaRPr lang="en-US" dirty="0"/>
                    </a:p>
                  </a:txBody>
                  <a:tcPr/>
                </a:tc>
                <a:extLst>
                  <a:ext uri="{0D108BD9-81ED-4DB2-BD59-A6C34878D82A}">
                    <a16:rowId xmlns:a16="http://schemas.microsoft.com/office/drawing/2014/main" val="2413728080"/>
                  </a:ext>
                </a:extLst>
              </a:tr>
              <a:tr h="370840">
                <a:tc>
                  <a:txBody>
                    <a:bodyPr/>
                    <a:lstStyle/>
                    <a:p>
                      <a:pPr algn="ctr"/>
                      <a:r>
                        <a:rPr lang="en-US" dirty="0"/>
                        <a:t>19-Jun</a:t>
                      </a:r>
                    </a:p>
                  </a:txBody>
                  <a:tcPr/>
                </a:tc>
                <a:tc>
                  <a:txBody>
                    <a:bodyPr/>
                    <a:lstStyle/>
                    <a:p>
                      <a:pPr algn="ctr"/>
                      <a:r>
                        <a:rPr lang="en-US" dirty="0"/>
                        <a:t>price-fetch</a:t>
                      </a:r>
                    </a:p>
                  </a:txBody>
                  <a:tcPr/>
                </a:tc>
                <a:tc>
                  <a:txBody>
                    <a:bodyPr/>
                    <a:lstStyle/>
                    <a:p>
                      <a:pPr algn="ctr"/>
                      <a:r>
                        <a:rPr lang="en-US" dirty="0"/>
                        <a:t>price-record</a:t>
                      </a:r>
                    </a:p>
                  </a:txBody>
                  <a:tcPr/>
                </a:tc>
                <a:extLst>
                  <a:ext uri="{0D108BD9-81ED-4DB2-BD59-A6C34878D82A}">
                    <a16:rowId xmlns:a16="http://schemas.microsoft.com/office/drawing/2014/main" val="3612192544"/>
                  </a:ext>
                </a:extLst>
              </a:tr>
              <a:tr h="370840">
                <a:tc>
                  <a:txBody>
                    <a:bodyPr/>
                    <a:lstStyle/>
                    <a:p>
                      <a:pPr algn="ctr"/>
                      <a:r>
                        <a:rPr lang="en-US" dirty="0"/>
                        <a:t>19-Jun</a:t>
                      </a:r>
                    </a:p>
                  </a:txBody>
                  <a:tcPr/>
                </a:tc>
                <a:tc>
                  <a:txBody>
                    <a:bodyPr/>
                    <a:lstStyle/>
                    <a:p>
                      <a:pPr algn="ctr"/>
                      <a:r>
                        <a:rPr lang="en-US" dirty="0" err="1"/>
                        <a:t>ejs</a:t>
                      </a:r>
                      <a:r>
                        <a:rPr lang="en-US" dirty="0"/>
                        <a:t>-audit</a:t>
                      </a:r>
                    </a:p>
                  </a:txBody>
                  <a:tcPr/>
                </a:tc>
                <a:tc>
                  <a:txBody>
                    <a:bodyPr/>
                    <a:lstStyle/>
                    <a:p>
                      <a:pPr algn="ctr"/>
                      <a:r>
                        <a:rPr lang="en-US" dirty="0" err="1"/>
                        <a:t>vue</a:t>
                      </a:r>
                      <a:r>
                        <a:rPr lang="en-US" dirty="0"/>
                        <a:t>-audit</a:t>
                      </a:r>
                    </a:p>
                  </a:txBody>
                  <a:tcPr/>
                </a:tc>
                <a:extLst>
                  <a:ext uri="{0D108BD9-81ED-4DB2-BD59-A6C34878D82A}">
                    <a16:rowId xmlns:a16="http://schemas.microsoft.com/office/drawing/2014/main" val="1907006213"/>
                  </a:ext>
                </a:extLst>
              </a:tr>
              <a:tr h="370840">
                <a:tc>
                  <a:txBody>
                    <a:bodyPr/>
                    <a:lstStyle/>
                    <a:p>
                      <a:pPr algn="ctr"/>
                      <a:r>
                        <a:rPr lang="en-US" dirty="0"/>
                        <a:t>20-Jun</a:t>
                      </a:r>
                    </a:p>
                  </a:txBody>
                  <a:tcPr/>
                </a:tc>
                <a:tc>
                  <a:txBody>
                    <a:bodyPr/>
                    <a:lstStyle/>
                    <a:p>
                      <a:pPr algn="ctr"/>
                      <a:r>
                        <a:rPr lang="en-US" dirty="0"/>
                        <a:t>cache-</a:t>
                      </a:r>
                      <a:r>
                        <a:rPr lang="en-US" dirty="0" err="1"/>
                        <a:t>vue</a:t>
                      </a:r>
                      <a:endParaRPr lang="en-US" dirty="0"/>
                    </a:p>
                  </a:txBody>
                  <a:tcPr/>
                </a:tc>
                <a:tc>
                  <a:txBody>
                    <a:bodyPr/>
                    <a:lstStyle/>
                    <a:p>
                      <a:pPr algn="ctr"/>
                      <a:r>
                        <a:rPr lang="en-US" dirty="0"/>
                        <a:t>cache-react</a:t>
                      </a:r>
                    </a:p>
                  </a:txBody>
                  <a:tcPr/>
                </a:tc>
                <a:extLst>
                  <a:ext uri="{0D108BD9-81ED-4DB2-BD59-A6C34878D82A}">
                    <a16:rowId xmlns:a16="http://schemas.microsoft.com/office/drawing/2014/main" val="3722694033"/>
                  </a:ext>
                </a:extLst>
              </a:tr>
              <a:tr h="370840">
                <a:tc>
                  <a:txBody>
                    <a:bodyPr/>
                    <a:lstStyle/>
                    <a:p>
                      <a:pPr algn="ctr"/>
                      <a:r>
                        <a:rPr lang="en-US" dirty="0"/>
                        <a:t>20-Jun</a:t>
                      </a:r>
                    </a:p>
                  </a:txBody>
                  <a:tcPr/>
                </a:tc>
                <a:tc>
                  <a:txBody>
                    <a:bodyPr/>
                    <a:lstStyle/>
                    <a:p>
                      <a:pPr algn="ctr"/>
                      <a:r>
                        <a:rPr lang="en-US" dirty="0"/>
                        <a:t>btc-web3</a:t>
                      </a:r>
                    </a:p>
                  </a:txBody>
                  <a:tcPr/>
                </a:tc>
                <a:tc>
                  <a:txBody>
                    <a:bodyPr/>
                    <a:lstStyle/>
                    <a:p>
                      <a:pPr algn="ctr"/>
                      <a:r>
                        <a:rPr lang="en-US" dirty="0"/>
                        <a:t>other-web3</a:t>
                      </a:r>
                    </a:p>
                  </a:txBody>
                  <a:tcPr/>
                </a:tc>
                <a:extLst>
                  <a:ext uri="{0D108BD9-81ED-4DB2-BD59-A6C34878D82A}">
                    <a16:rowId xmlns:a16="http://schemas.microsoft.com/office/drawing/2014/main" val="1499379159"/>
                  </a:ext>
                </a:extLst>
              </a:tr>
              <a:tr h="370840">
                <a:tc>
                  <a:txBody>
                    <a:bodyPr/>
                    <a:lstStyle/>
                    <a:p>
                      <a:pPr algn="ctr"/>
                      <a:r>
                        <a:rPr lang="en-US" dirty="0"/>
                        <a:t>21-Jun</a:t>
                      </a:r>
                    </a:p>
                  </a:txBody>
                  <a:tcPr/>
                </a:tc>
                <a:tc>
                  <a:txBody>
                    <a:bodyPr/>
                    <a:lstStyle/>
                    <a:p>
                      <a:pPr algn="ctr"/>
                      <a:r>
                        <a:rPr lang="en-US" dirty="0"/>
                        <a:t>assets-graph</a:t>
                      </a:r>
                    </a:p>
                  </a:txBody>
                  <a:tcPr/>
                </a:tc>
                <a:tc>
                  <a:txBody>
                    <a:bodyPr/>
                    <a:lstStyle/>
                    <a:p>
                      <a:pPr algn="ctr"/>
                      <a:r>
                        <a:rPr lang="en-US" dirty="0"/>
                        <a:t>assets-table</a:t>
                      </a:r>
                    </a:p>
                  </a:txBody>
                  <a:tcPr/>
                </a:tc>
                <a:extLst>
                  <a:ext uri="{0D108BD9-81ED-4DB2-BD59-A6C34878D82A}">
                    <a16:rowId xmlns:a16="http://schemas.microsoft.com/office/drawing/2014/main" val="3534934216"/>
                  </a:ext>
                </a:extLst>
              </a:tr>
              <a:tr h="370840">
                <a:tc>
                  <a:txBody>
                    <a:bodyPr/>
                    <a:lstStyle/>
                    <a:p>
                      <a:pPr algn="ctr"/>
                      <a:r>
                        <a:rPr lang="en-US" dirty="0"/>
                        <a:t>21-Jun</a:t>
                      </a:r>
                    </a:p>
                  </a:txBody>
                  <a:tcPr/>
                </a:tc>
                <a:tc>
                  <a:txBody>
                    <a:bodyPr/>
                    <a:lstStyle/>
                    <a:p>
                      <a:pPr algn="ctr"/>
                      <a:r>
                        <a:rPr lang="en-US" dirty="0"/>
                        <a:t>sync-http-</a:t>
                      </a:r>
                      <a:r>
                        <a:rPr lang="en-US" dirty="0" err="1"/>
                        <a:t>api</a:t>
                      </a:r>
                      <a:endParaRPr lang="en-US" dirty="0"/>
                    </a:p>
                  </a:txBody>
                  <a:tcPr/>
                </a:tc>
                <a:tc>
                  <a:txBody>
                    <a:bodyPr/>
                    <a:lstStyle/>
                    <a:p>
                      <a:pPr algn="ctr"/>
                      <a:r>
                        <a:rPr lang="en-US" dirty="0"/>
                        <a:t>sync-https-</a:t>
                      </a:r>
                      <a:r>
                        <a:rPr lang="en-US" dirty="0" err="1"/>
                        <a:t>api</a:t>
                      </a:r>
                      <a:endParaRPr lang="en-US" dirty="0"/>
                    </a:p>
                  </a:txBody>
                  <a:tcPr/>
                </a:tc>
                <a:extLst>
                  <a:ext uri="{0D108BD9-81ED-4DB2-BD59-A6C34878D82A}">
                    <a16:rowId xmlns:a16="http://schemas.microsoft.com/office/drawing/2014/main" val="1928179879"/>
                  </a:ext>
                </a:extLst>
              </a:tr>
              <a:tr h="370840">
                <a:tc>
                  <a:txBody>
                    <a:bodyPr/>
                    <a:lstStyle/>
                    <a:p>
                      <a:pPr algn="ctr"/>
                      <a:r>
                        <a:rPr lang="en-US" dirty="0"/>
                        <a:t>22-Jun</a:t>
                      </a:r>
                    </a:p>
                  </a:txBody>
                  <a:tcPr/>
                </a:tc>
                <a:tc>
                  <a:txBody>
                    <a:bodyPr/>
                    <a:lstStyle/>
                    <a:p>
                      <a:pPr algn="ctr"/>
                      <a:r>
                        <a:rPr lang="en-US" dirty="0" err="1"/>
                        <a:t>couchcache</a:t>
                      </a:r>
                      <a:r>
                        <a:rPr lang="en-US" dirty="0"/>
                        <a:t>-audit</a:t>
                      </a:r>
                    </a:p>
                  </a:txBody>
                  <a:tcPr/>
                </a:tc>
                <a:tc>
                  <a:txBody>
                    <a:bodyPr/>
                    <a:lstStyle/>
                    <a:p>
                      <a:pPr algn="ctr"/>
                      <a:r>
                        <a:rPr lang="en-US" dirty="0" err="1"/>
                        <a:t>snykaudit</a:t>
                      </a:r>
                      <a:r>
                        <a:rPr lang="en-US" dirty="0"/>
                        <a:t>-helper</a:t>
                      </a:r>
                    </a:p>
                  </a:txBody>
                  <a:tcPr/>
                </a:tc>
                <a:extLst>
                  <a:ext uri="{0D108BD9-81ED-4DB2-BD59-A6C34878D82A}">
                    <a16:rowId xmlns:a16="http://schemas.microsoft.com/office/drawing/2014/main" val="4128048704"/>
                  </a:ext>
                </a:extLst>
              </a:tr>
              <a:tr h="370840">
                <a:tc>
                  <a:txBody>
                    <a:bodyPr/>
                    <a:lstStyle/>
                    <a:p>
                      <a:pPr algn="ctr"/>
                      <a:r>
                        <a:rPr lang="en-US" dirty="0"/>
                        <a:t>30-Jun</a:t>
                      </a:r>
                    </a:p>
                  </a:txBody>
                  <a:tcPr/>
                </a:tc>
                <a:tc>
                  <a:txBody>
                    <a:bodyPr/>
                    <a:lstStyle/>
                    <a:p>
                      <a:pPr algn="ctr"/>
                      <a:r>
                        <a:rPr lang="en-US" dirty="0" err="1"/>
                        <a:t>js</a:t>
                      </a:r>
                      <a:r>
                        <a:rPr lang="en-US" dirty="0"/>
                        <a:t>-cookie-parser</a:t>
                      </a:r>
                    </a:p>
                  </a:txBody>
                  <a:tcPr/>
                </a:tc>
                <a:tc>
                  <a:txBody>
                    <a:bodyPr/>
                    <a:lstStyle/>
                    <a:p>
                      <a:pPr algn="ctr"/>
                      <a:r>
                        <a:rPr lang="en-US" dirty="0" err="1"/>
                        <a:t>snykaudit</a:t>
                      </a:r>
                      <a:r>
                        <a:rPr lang="en-US" dirty="0"/>
                        <a:t>-helper</a:t>
                      </a:r>
                    </a:p>
                  </a:txBody>
                  <a:tcPr/>
                </a:tc>
                <a:extLst>
                  <a:ext uri="{0D108BD9-81ED-4DB2-BD59-A6C34878D82A}">
                    <a16:rowId xmlns:a16="http://schemas.microsoft.com/office/drawing/2014/main" val="2400647719"/>
                  </a:ext>
                </a:extLst>
              </a:tr>
              <a:tr h="370840">
                <a:tc>
                  <a:txBody>
                    <a:bodyPr/>
                    <a:lstStyle/>
                    <a:p>
                      <a:pPr algn="ctr"/>
                      <a:r>
                        <a:rPr lang="en-US" dirty="0"/>
                        <a:t>4-Jul</a:t>
                      </a:r>
                    </a:p>
                  </a:txBody>
                  <a:tcPr/>
                </a:tc>
                <a:tc>
                  <a:txBody>
                    <a:bodyPr/>
                    <a:lstStyle/>
                    <a:p>
                      <a:pPr algn="ctr"/>
                      <a:r>
                        <a:rPr lang="en-US" dirty="0" err="1"/>
                        <a:t>binance</a:t>
                      </a:r>
                      <a:r>
                        <a:rPr lang="en-US" dirty="0"/>
                        <a:t>-prices</a:t>
                      </a:r>
                    </a:p>
                  </a:txBody>
                  <a:tcPr/>
                </a:tc>
                <a:tc>
                  <a:txBody>
                    <a:bodyPr/>
                    <a:lstStyle/>
                    <a:p>
                      <a:pPr algn="ctr"/>
                      <a:r>
                        <a:rPr lang="en-US" dirty="0" err="1"/>
                        <a:t>coingecko</a:t>
                      </a:r>
                      <a:r>
                        <a:rPr lang="en-US" dirty="0"/>
                        <a:t>-price</a:t>
                      </a:r>
                    </a:p>
                  </a:txBody>
                  <a:tcPr/>
                </a:tc>
                <a:extLst>
                  <a:ext uri="{0D108BD9-81ED-4DB2-BD59-A6C34878D82A}">
                    <a16:rowId xmlns:a16="http://schemas.microsoft.com/office/drawing/2014/main" val="4028218342"/>
                  </a:ext>
                </a:extLst>
              </a:tr>
              <a:tr h="370840">
                <a:tc>
                  <a:txBody>
                    <a:bodyPr/>
                    <a:lstStyle/>
                    <a:p>
                      <a:pPr algn="ctr"/>
                      <a:r>
                        <a:rPr lang="en-US" dirty="0"/>
                        <a:t>5-Jul</a:t>
                      </a:r>
                    </a:p>
                  </a:txBody>
                  <a:tcPr/>
                </a:tc>
                <a:tc>
                  <a:txBody>
                    <a:bodyPr/>
                    <a:lstStyle/>
                    <a:p>
                      <a:pPr algn="ctr"/>
                      <a:r>
                        <a:rPr lang="en-US" dirty="0"/>
                        <a:t>eth-</a:t>
                      </a:r>
                      <a:r>
                        <a:rPr lang="en-US" dirty="0" err="1"/>
                        <a:t>api</a:t>
                      </a:r>
                      <a:r>
                        <a:rPr lang="en-US" dirty="0"/>
                        <a:t>-node</a:t>
                      </a:r>
                    </a:p>
                  </a:txBody>
                  <a:tcPr/>
                </a:tc>
                <a:tc>
                  <a:txBody>
                    <a:bodyPr/>
                    <a:lstStyle/>
                    <a:p>
                      <a:pPr algn="ctr"/>
                      <a:r>
                        <a:rPr lang="en-US" dirty="0" err="1"/>
                        <a:t>kucoin</a:t>
                      </a:r>
                      <a:r>
                        <a:rPr lang="en-US" dirty="0"/>
                        <a:t>-prices</a:t>
                      </a:r>
                    </a:p>
                  </a:txBody>
                  <a:tcPr/>
                </a:tc>
                <a:extLst>
                  <a:ext uri="{0D108BD9-81ED-4DB2-BD59-A6C34878D82A}">
                    <a16:rowId xmlns:a16="http://schemas.microsoft.com/office/drawing/2014/main" val="269257281"/>
                  </a:ext>
                </a:extLst>
              </a:tr>
              <a:tr h="370840">
                <a:tc>
                  <a:txBody>
                    <a:bodyPr/>
                    <a:lstStyle/>
                    <a:p>
                      <a:pPr algn="ctr"/>
                      <a:r>
                        <a:rPr lang="en-US" dirty="0"/>
                        <a:t>11-Jul</a:t>
                      </a:r>
                    </a:p>
                  </a:txBody>
                  <a:tcPr/>
                </a:tc>
                <a:tc>
                  <a:txBody>
                    <a:bodyPr/>
                    <a:lstStyle/>
                    <a:p>
                      <a:pPr algn="ctr"/>
                      <a:r>
                        <a:rPr lang="en-US" dirty="0" err="1"/>
                        <a:t>btc</a:t>
                      </a:r>
                      <a:r>
                        <a:rPr lang="en-US" dirty="0"/>
                        <a:t>-</a:t>
                      </a:r>
                      <a:r>
                        <a:rPr lang="en-US" dirty="0" err="1"/>
                        <a:t>api</a:t>
                      </a:r>
                      <a:r>
                        <a:rPr lang="en-US" dirty="0"/>
                        <a:t>-node</a:t>
                      </a:r>
                    </a:p>
                  </a:txBody>
                  <a:tcPr/>
                </a:tc>
                <a:tc>
                  <a:txBody>
                    <a:bodyPr/>
                    <a:lstStyle/>
                    <a:p>
                      <a:pPr algn="ctr"/>
                      <a:r>
                        <a:rPr lang="en-US" dirty="0"/>
                        <a:t>kraken-prices</a:t>
                      </a:r>
                    </a:p>
                  </a:txBody>
                  <a:tcPr/>
                </a:tc>
                <a:extLst>
                  <a:ext uri="{0D108BD9-81ED-4DB2-BD59-A6C34878D82A}">
                    <a16:rowId xmlns:a16="http://schemas.microsoft.com/office/drawing/2014/main" val="1717420086"/>
                  </a:ext>
                </a:extLst>
              </a:tr>
            </a:tbl>
          </a:graphicData>
        </a:graphic>
      </p:graphicFrame>
    </p:spTree>
    <p:extLst>
      <p:ext uri="{BB962C8B-B14F-4D97-AF65-F5344CB8AC3E}">
        <p14:creationId xmlns:p14="http://schemas.microsoft.com/office/powerpoint/2010/main" val="396334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18 July - GitHub Security Alert</a:t>
            </a:r>
          </a:p>
        </p:txBody>
      </p:sp>
      <p:pic>
        <p:nvPicPr>
          <p:cNvPr id="6" name="Picture 5" descr="A black background with white text&#10;&#10;Description automatically generated">
            <a:extLst>
              <a:ext uri="{FF2B5EF4-FFF2-40B4-BE49-F238E27FC236}">
                <a16:creationId xmlns:a16="http://schemas.microsoft.com/office/drawing/2014/main" id="{A16FD702-64F0-3564-F7E1-37E4881DC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0043" y="1732552"/>
            <a:ext cx="9071914" cy="3392896"/>
          </a:xfrm>
          <a:prstGeom prst="rect">
            <a:avLst/>
          </a:prstGeom>
        </p:spPr>
      </p:pic>
      <p:sp>
        <p:nvSpPr>
          <p:cNvPr id="7" name="TextBox 6">
            <a:extLst>
              <a:ext uri="{FF2B5EF4-FFF2-40B4-BE49-F238E27FC236}">
                <a16:creationId xmlns:a16="http://schemas.microsoft.com/office/drawing/2014/main" id="{788B98AC-DC28-76FC-BD7A-B324380506C7}"/>
              </a:ext>
            </a:extLst>
          </p:cNvPr>
          <p:cNvSpPr txBox="1"/>
          <p:nvPr/>
        </p:nvSpPr>
        <p:spPr>
          <a:xfrm>
            <a:off x="1807632" y="5603302"/>
            <a:ext cx="8576734" cy="276999"/>
          </a:xfrm>
          <a:prstGeom prst="rect">
            <a:avLst/>
          </a:prstGeom>
          <a:noFill/>
        </p:spPr>
        <p:txBody>
          <a:bodyPr wrap="square" rtlCol="0">
            <a:spAutoFit/>
          </a:bodyPr>
          <a:lstStyle/>
          <a:p>
            <a:r>
              <a:rPr lang="en-US" sz="1200" dirty="0">
                <a:solidFill>
                  <a:schemeClr val="bg1"/>
                </a:solidFill>
                <a:hlinkClick r:id="rId4">
                  <a:extLst>
                    <a:ext uri="{A12FA001-AC4F-418D-AE19-62706E023703}">
                      <ahyp:hlinkClr xmlns:ahyp="http://schemas.microsoft.com/office/drawing/2018/hyperlinkcolor" val="tx"/>
                    </a:ext>
                  </a:extLst>
                </a:hlinkClick>
              </a:rPr>
              <a:t>https://</a:t>
            </a:r>
            <a:r>
              <a:rPr lang="en-US" sz="1200" dirty="0" err="1">
                <a:solidFill>
                  <a:schemeClr val="bg1"/>
                </a:solidFill>
                <a:hlinkClick r:id="rId4">
                  <a:extLst>
                    <a:ext uri="{A12FA001-AC4F-418D-AE19-62706E023703}">
                      <ahyp:hlinkClr xmlns:ahyp="http://schemas.microsoft.com/office/drawing/2018/hyperlinkcolor" val="tx"/>
                    </a:ext>
                  </a:extLst>
                </a:hlinkClick>
              </a:rPr>
              <a:t>github.blog</a:t>
            </a:r>
            <a:r>
              <a:rPr lang="en-US" sz="1200" dirty="0">
                <a:solidFill>
                  <a:schemeClr val="bg1"/>
                </a:solidFill>
                <a:hlinkClick r:id="rId4">
                  <a:extLst>
                    <a:ext uri="{A12FA001-AC4F-418D-AE19-62706E023703}">
                      <ahyp:hlinkClr xmlns:ahyp="http://schemas.microsoft.com/office/drawing/2018/hyperlinkcolor" val="tx"/>
                    </a:ext>
                  </a:extLst>
                </a:hlinkClick>
              </a:rPr>
              <a:t>/2023-07-18-security-alert-social-engineering-campaign-targets-technology-industry-employees/</a:t>
            </a:r>
            <a:endParaRPr lang="en-US" sz="1200" dirty="0">
              <a:solidFill>
                <a:schemeClr val="bg1"/>
              </a:solidFill>
            </a:endParaRPr>
          </a:p>
        </p:txBody>
      </p:sp>
    </p:spTree>
    <p:extLst>
      <p:ext uri="{BB962C8B-B14F-4D97-AF65-F5344CB8AC3E}">
        <p14:creationId xmlns:p14="http://schemas.microsoft.com/office/powerpoint/2010/main" val="208270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sz="2800"/>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Who We Are</a:t>
            </a:r>
          </a:p>
        </p:txBody>
      </p:sp>
      <p:sp>
        <p:nvSpPr>
          <p:cNvPr id="2" name="TextBox 1">
            <a:extLst>
              <a:ext uri="{FF2B5EF4-FFF2-40B4-BE49-F238E27FC236}">
                <a16:creationId xmlns:a16="http://schemas.microsoft.com/office/drawing/2014/main" id="{6A331F3B-4F04-75CC-8E29-38DFA7A2E97A}"/>
              </a:ext>
            </a:extLst>
          </p:cNvPr>
          <p:cNvSpPr txBox="1"/>
          <p:nvPr/>
        </p:nvSpPr>
        <p:spPr>
          <a:xfrm>
            <a:off x="1529714" y="1293126"/>
            <a:ext cx="9132570" cy="427174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a:solidFill>
                  <a:schemeClr val="bg1"/>
                </a:solidFill>
              </a:rPr>
              <a:t>Series A startup</a:t>
            </a:r>
          </a:p>
          <a:p>
            <a:pPr marL="742950" lvl="1" indent="-285750">
              <a:lnSpc>
                <a:spcPct val="200000"/>
              </a:lnSpc>
              <a:buFont typeface="Arial" panose="020B0604020202020204" pitchFamily="34" charset="0"/>
              <a:buChar char="•"/>
            </a:pPr>
            <a:r>
              <a:rPr lang="en-US" sz="2800" dirty="0">
                <a:solidFill>
                  <a:schemeClr val="bg1"/>
                </a:solidFill>
              </a:rPr>
              <a:t>Founded in March 2020</a:t>
            </a:r>
          </a:p>
          <a:p>
            <a:pPr marL="285750" indent="-285750">
              <a:lnSpc>
                <a:spcPct val="200000"/>
              </a:lnSpc>
              <a:buFont typeface="Arial" panose="020B0604020202020204" pitchFamily="34" charset="0"/>
              <a:buChar char="•"/>
            </a:pPr>
            <a:r>
              <a:rPr lang="en-US" sz="2800" dirty="0">
                <a:solidFill>
                  <a:schemeClr val="bg1"/>
                </a:solidFill>
              </a:rPr>
              <a:t>100% remote</a:t>
            </a:r>
          </a:p>
          <a:p>
            <a:pPr marL="742950" lvl="1" indent="-285750">
              <a:lnSpc>
                <a:spcPct val="200000"/>
              </a:lnSpc>
              <a:buFont typeface="Arial" panose="020B0604020202020204" pitchFamily="34" charset="0"/>
              <a:buChar char="•"/>
            </a:pPr>
            <a:r>
              <a:rPr lang="en-US" sz="2800" dirty="0">
                <a:solidFill>
                  <a:schemeClr val="bg1"/>
                </a:solidFill>
              </a:rPr>
              <a:t>Italy to California</a:t>
            </a:r>
          </a:p>
          <a:p>
            <a:pPr marL="285750" indent="-285750">
              <a:lnSpc>
                <a:spcPct val="200000"/>
              </a:lnSpc>
              <a:buFont typeface="Arial" panose="020B0604020202020204" pitchFamily="34" charset="0"/>
              <a:buChar char="•"/>
            </a:pPr>
            <a:r>
              <a:rPr lang="en-US" sz="2800" dirty="0">
                <a:solidFill>
                  <a:schemeClr val="bg1"/>
                </a:solidFill>
              </a:rPr>
              <a:t>Monitor open-source software ecosystems for risk</a:t>
            </a:r>
          </a:p>
        </p:txBody>
      </p:sp>
    </p:spTree>
    <p:extLst>
      <p:ext uri="{BB962C8B-B14F-4D97-AF65-F5344CB8AC3E}">
        <p14:creationId xmlns:p14="http://schemas.microsoft.com/office/powerpoint/2010/main" val="658933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18 July - GitHub Security Alert</a:t>
            </a:r>
          </a:p>
        </p:txBody>
      </p:sp>
      <p:sp>
        <p:nvSpPr>
          <p:cNvPr id="7" name="TextBox 6">
            <a:extLst>
              <a:ext uri="{FF2B5EF4-FFF2-40B4-BE49-F238E27FC236}">
                <a16:creationId xmlns:a16="http://schemas.microsoft.com/office/drawing/2014/main" id="{788B98AC-DC28-76FC-BD7A-B324380506C7}"/>
              </a:ext>
            </a:extLst>
          </p:cNvPr>
          <p:cNvSpPr txBox="1"/>
          <p:nvPr/>
        </p:nvSpPr>
        <p:spPr>
          <a:xfrm>
            <a:off x="1807632" y="5603302"/>
            <a:ext cx="8576734"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github.blog</a:t>
            </a:r>
            <a:r>
              <a:rPr lang="en-US" sz="1200" dirty="0">
                <a:solidFill>
                  <a:schemeClr val="bg1"/>
                </a:solidFill>
                <a:hlinkClick r:id="rId3">
                  <a:extLst>
                    <a:ext uri="{A12FA001-AC4F-418D-AE19-62706E023703}">
                      <ahyp:hlinkClr xmlns:ahyp="http://schemas.microsoft.com/office/drawing/2018/hyperlinkcolor" val="tx"/>
                    </a:ext>
                  </a:extLst>
                </a:hlinkClick>
              </a:rPr>
              <a:t>/2023-07-18-security-alert-social-engineering-campaign-targets-technology-industry-employees/</a:t>
            </a:r>
            <a:endParaRPr lang="en-US" sz="1200" dirty="0">
              <a:solidFill>
                <a:schemeClr val="bg1"/>
              </a:solidFill>
            </a:endParaRPr>
          </a:p>
        </p:txBody>
      </p:sp>
      <p:pic>
        <p:nvPicPr>
          <p:cNvPr id="3" name="Picture 2">
            <a:extLst>
              <a:ext uri="{FF2B5EF4-FFF2-40B4-BE49-F238E27FC236}">
                <a16:creationId xmlns:a16="http://schemas.microsoft.com/office/drawing/2014/main" id="{9CAA556B-B28B-BD3E-5A40-4E57B9E0E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799" y="1338343"/>
            <a:ext cx="7772400" cy="3810556"/>
          </a:xfrm>
          <a:prstGeom prst="rect">
            <a:avLst/>
          </a:prstGeom>
        </p:spPr>
      </p:pic>
    </p:spTree>
    <p:extLst>
      <p:ext uri="{BB962C8B-B14F-4D97-AF65-F5344CB8AC3E}">
        <p14:creationId xmlns:p14="http://schemas.microsoft.com/office/powerpoint/2010/main" val="221845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18 July - GitHub Security Alert 🇰🇵</a:t>
            </a:r>
          </a:p>
        </p:txBody>
      </p:sp>
      <p:sp>
        <p:nvSpPr>
          <p:cNvPr id="7" name="TextBox 6">
            <a:extLst>
              <a:ext uri="{FF2B5EF4-FFF2-40B4-BE49-F238E27FC236}">
                <a16:creationId xmlns:a16="http://schemas.microsoft.com/office/drawing/2014/main" id="{788B98AC-DC28-76FC-BD7A-B324380506C7}"/>
              </a:ext>
            </a:extLst>
          </p:cNvPr>
          <p:cNvSpPr txBox="1"/>
          <p:nvPr/>
        </p:nvSpPr>
        <p:spPr>
          <a:xfrm>
            <a:off x="1807632" y="5603302"/>
            <a:ext cx="8576734"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github.blog</a:t>
            </a:r>
            <a:r>
              <a:rPr lang="en-US" sz="1200" dirty="0">
                <a:solidFill>
                  <a:schemeClr val="bg1"/>
                </a:solidFill>
                <a:hlinkClick r:id="rId3">
                  <a:extLst>
                    <a:ext uri="{A12FA001-AC4F-418D-AE19-62706E023703}">
                      <ahyp:hlinkClr xmlns:ahyp="http://schemas.microsoft.com/office/drawing/2018/hyperlinkcolor" val="tx"/>
                    </a:ext>
                  </a:extLst>
                </a:hlinkClick>
              </a:rPr>
              <a:t>/2023-07-18-security-alert-social-engineering-campaign-targets-technology-industry-employees/</a:t>
            </a:r>
            <a:endParaRPr lang="en-US" sz="1200" dirty="0">
              <a:solidFill>
                <a:schemeClr val="bg1"/>
              </a:solidFill>
            </a:endParaRPr>
          </a:p>
        </p:txBody>
      </p:sp>
      <p:pic>
        <p:nvPicPr>
          <p:cNvPr id="4" name="Picture 3" descr="A black background with white text&#10;&#10;Description automatically generated">
            <a:extLst>
              <a:ext uri="{FF2B5EF4-FFF2-40B4-BE49-F238E27FC236}">
                <a16:creationId xmlns:a16="http://schemas.microsoft.com/office/drawing/2014/main" id="{38702ACF-A37F-9B2F-DB21-91D024514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799" y="1770670"/>
            <a:ext cx="7772400" cy="2945902"/>
          </a:xfrm>
          <a:prstGeom prst="rect">
            <a:avLst/>
          </a:prstGeom>
        </p:spPr>
      </p:pic>
    </p:spTree>
    <p:extLst>
      <p:ext uri="{BB962C8B-B14F-4D97-AF65-F5344CB8AC3E}">
        <p14:creationId xmlns:p14="http://schemas.microsoft.com/office/powerpoint/2010/main" val="209024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18 July - GitHub Security Alert 🇰🇵</a:t>
            </a:r>
          </a:p>
        </p:txBody>
      </p:sp>
      <p:sp>
        <p:nvSpPr>
          <p:cNvPr id="7" name="TextBox 6">
            <a:extLst>
              <a:ext uri="{FF2B5EF4-FFF2-40B4-BE49-F238E27FC236}">
                <a16:creationId xmlns:a16="http://schemas.microsoft.com/office/drawing/2014/main" id="{788B98AC-DC28-76FC-BD7A-B324380506C7}"/>
              </a:ext>
            </a:extLst>
          </p:cNvPr>
          <p:cNvSpPr txBox="1"/>
          <p:nvPr/>
        </p:nvSpPr>
        <p:spPr>
          <a:xfrm>
            <a:off x="1807632" y="5603302"/>
            <a:ext cx="8576734"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val="tx"/>
                    </a:ext>
                  </a:extLst>
                </a:hlinkClick>
              </a:rPr>
              <a:t>https://</a:t>
            </a:r>
            <a:r>
              <a:rPr lang="en-US" sz="1200" dirty="0" err="1">
                <a:solidFill>
                  <a:schemeClr val="bg1"/>
                </a:solidFill>
                <a:hlinkClick r:id="rId3">
                  <a:extLst>
                    <a:ext uri="{A12FA001-AC4F-418D-AE19-62706E023703}">
                      <ahyp:hlinkClr xmlns:ahyp="http://schemas.microsoft.com/office/drawing/2018/hyperlinkcolor" val="tx"/>
                    </a:ext>
                  </a:extLst>
                </a:hlinkClick>
              </a:rPr>
              <a:t>github.blog</a:t>
            </a:r>
            <a:r>
              <a:rPr lang="en-US" sz="1200" dirty="0">
                <a:solidFill>
                  <a:schemeClr val="bg1"/>
                </a:solidFill>
                <a:hlinkClick r:id="rId3">
                  <a:extLst>
                    <a:ext uri="{A12FA001-AC4F-418D-AE19-62706E023703}">
                      <ahyp:hlinkClr xmlns:ahyp="http://schemas.microsoft.com/office/drawing/2018/hyperlinkcolor" val="tx"/>
                    </a:ext>
                  </a:extLst>
                </a:hlinkClick>
              </a:rPr>
              <a:t>/2023-07-18-security-alert-social-engineering-campaign-targets-technology-industry-employees/</a:t>
            </a:r>
            <a:endParaRPr lang="en-US" sz="1200" dirty="0">
              <a:solidFill>
                <a:schemeClr val="bg1"/>
              </a:solidFill>
            </a:endParaRPr>
          </a:p>
        </p:txBody>
      </p:sp>
      <p:pic>
        <p:nvPicPr>
          <p:cNvPr id="3" name="Picture 2" descr="A screenshot of a black screen&#10;&#10;Description automatically generated">
            <a:extLst>
              <a:ext uri="{FF2B5EF4-FFF2-40B4-BE49-F238E27FC236}">
                <a16:creationId xmlns:a16="http://schemas.microsoft.com/office/drawing/2014/main" id="{1EF6913B-15BA-DA31-B9DF-DD11466DD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799" y="1308674"/>
            <a:ext cx="7772400" cy="3869894"/>
          </a:xfrm>
          <a:prstGeom prst="rect">
            <a:avLst/>
          </a:prstGeom>
        </p:spPr>
      </p:pic>
    </p:spTree>
    <p:extLst>
      <p:ext uri="{BB962C8B-B14F-4D97-AF65-F5344CB8AC3E}">
        <p14:creationId xmlns:p14="http://schemas.microsoft.com/office/powerpoint/2010/main" val="2288324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A Quiet Place</a:t>
            </a:r>
          </a:p>
        </p:txBody>
      </p:sp>
    </p:spTree>
    <p:extLst>
      <p:ext uri="{BB962C8B-B14F-4D97-AF65-F5344CB8AC3E}">
        <p14:creationId xmlns:p14="http://schemas.microsoft.com/office/powerpoint/2010/main" val="2580313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AB5925A8-F8FD-176D-0D36-2585B9F1D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883" y="980902"/>
            <a:ext cx="4360232" cy="5162204"/>
          </a:xfrm>
          <a:prstGeom prst="rect">
            <a:avLst/>
          </a:prstGeom>
        </p:spPr>
      </p:pic>
    </p:spTree>
    <p:extLst>
      <p:ext uri="{BB962C8B-B14F-4D97-AF65-F5344CB8AC3E}">
        <p14:creationId xmlns:p14="http://schemas.microsoft.com/office/powerpoint/2010/main" val="2416276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4" name="Picture 3" descr="A screen shot of a computer code&#10;&#10;Description automatically generated">
            <a:extLst>
              <a:ext uri="{FF2B5EF4-FFF2-40B4-BE49-F238E27FC236}">
                <a16:creationId xmlns:a16="http://schemas.microsoft.com/office/drawing/2014/main" id="{CD531734-C149-4AE1-DDD9-C17A8551A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1371600"/>
            <a:ext cx="7772400" cy="4114800"/>
          </a:xfrm>
          <a:prstGeom prst="rect">
            <a:avLst/>
          </a:prstGeom>
        </p:spPr>
      </p:pic>
      <p:sp>
        <p:nvSpPr>
          <p:cNvPr id="5" name="Oval 4">
            <a:extLst>
              <a:ext uri="{FF2B5EF4-FFF2-40B4-BE49-F238E27FC236}">
                <a16:creationId xmlns:a16="http://schemas.microsoft.com/office/drawing/2014/main" id="{A913917F-C8E5-2E7D-5D40-6A13E7EC6EF3}"/>
              </a:ext>
            </a:extLst>
          </p:cNvPr>
          <p:cNvSpPr/>
          <p:nvPr/>
        </p:nvSpPr>
        <p:spPr>
          <a:xfrm>
            <a:off x="4364181" y="1845424"/>
            <a:ext cx="3597617" cy="407325"/>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131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C0B7AC50-9BC1-FD79-5E66-BF57D4528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 y="1393561"/>
            <a:ext cx="10634715" cy="1626386"/>
          </a:xfrm>
          <a:prstGeom prst="rect">
            <a:avLst/>
          </a:prstGeom>
        </p:spPr>
      </p:pic>
    </p:spTree>
    <p:extLst>
      <p:ext uri="{BB962C8B-B14F-4D97-AF65-F5344CB8AC3E}">
        <p14:creationId xmlns:p14="http://schemas.microsoft.com/office/powerpoint/2010/main" val="364073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C0B7AC50-9BC1-FD79-5E66-BF57D4528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 y="1393561"/>
            <a:ext cx="10634715" cy="1626386"/>
          </a:xfrm>
          <a:prstGeom prst="rect">
            <a:avLst/>
          </a:prstGeom>
        </p:spPr>
      </p:pic>
      <p:pic>
        <p:nvPicPr>
          <p:cNvPr id="4" name="Picture 3" descr="A computer screen shot of a program code&#10;&#10;Description automatically generated">
            <a:extLst>
              <a:ext uri="{FF2B5EF4-FFF2-40B4-BE49-F238E27FC236}">
                <a16:creationId xmlns:a16="http://schemas.microsoft.com/office/drawing/2014/main" id="{59583491-F6EC-54DE-B219-7B5D0E2D6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155" y="964277"/>
            <a:ext cx="6231688" cy="5095702"/>
          </a:xfrm>
          <a:prstGeom prst="rect">
            <a:avLst/>
          </a:prstGeom>
        </p:spPr>
      </p:pic>
      <p:sp>
        <p:nvSpPr>
          <p:cNvPr id="6" name="Oval 5">
            <a:extLst>
              <a:ext uri="{FF2B5EF4-FFF2-40B4-BE49-F238E27FC236}">
                <a16:creationId xmlns:a16="http://schemas.microsoft.com/office/drawing/2014/main" id="{755C6EEB-0F5E-840D-5E54-95F668E1970E}"/>
              </a:ext>
            </a:extLst>
          </p:cNvPr>
          <p:cNvSpPr/>
          <p:nvPr/>
        </p:nvSpPr>
        <p:spPr>
          <a:xfrm>
            <a:off x="3350030" y="798021"/>
            <a:ext cx="4937760" cy="2166782"/>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415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C0B7AC50-9BC1-FD79-5E66-BF57D4528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 y="1393561"/>
            <a:ext cx="10634715" cy="1626386"/>
          </a:xfrm>
          <a:prstGeom prst="rect">
            <a:avLst/>
          </a:prstGeom>
        </p:spPr>
      </p:pic>
      <p:pic>
        <p:nvPicPr>
          <p:cNvPr id="4" name="Picture 3" descr="A computer screen shot of a program code&#10;&#10;Description automatically generated">
            <a:extLst>
              <a:ext uri="{FF2B5EF4-FFF2-40B4-BE49-F238E27FC236}">
                <a16:creationId xmlns:a16="http://schemas.microsoft.com/office/drawing/2014/main" id="{59583491-F6EC-54DE-B219-7B5D0E2D6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155" y="964277"/>
            <a:ext cx="6231688" cy="5095702"/>
          </a:xfrm>
          <a:prstGeom prst="rect">
            <a:avLst/>
          </a:prstGeom>
        </p:spPr>
      </p:pic>
      <p:sp>
        <p:nvSpPr>
          <p:cNvPr id="6" name="Oval 5">
            <a:extLst>
              <a:ext uri="{FF2B5EF4-FFF2-40B4-BE49-F238E27FC236}">
                <a16:creationId xmlns:a16="http://schemas.microsoft.com/office/drawing/2014/main" id="{755C6EEB-0F5E-840D-5E54-95F668E1970E}"/>
              </a:ext>
            </a:extLst>
          </p:cNvPr>
          <p:cNvSpPr/>
          <p:nvPr/>
        </p:nvSpPr>
        <p:spPr>
          <a:xfrm>
            <a:off x="5069036" y="2660073"/>
            <a:ext cx="3767393" cy="673332"/>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272554E-1593-02E6-3DEE-727760AE7900}"/>
              </a:ext>
            </a:extLst>
          </p:cNvPr>
          <p:cNvSpPr/>
          <p:nvPr/>
        </p:nvSpPr>
        <p:spPr>
          <a:xfrm>
            <a:off x="3932963" y="4148050"/>
            <a:ext cx="2717219" cy="451867"/>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450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Tree>
    <p:extLst>
      <p:ext uri="{BB962C8B-B14F-4D97-AF65-F5344CB8AC3E}">
        <p14:creationId xmlns:p14="http://schemas.microsoft.com/office/powerpoint/2010/main" val="170976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lIns="91440" tIns="45720" rIns="91440" bIns="45720" anchor="ctr">
            <a:spAutoFit/>
          </a:bodyPr>
          <a:lstStyle/>
          <a:p>
            <a:r>
              <a:rPr lang="en-US" sz="2800" dirty="0">
                <a:solidFill>
                  <a:schemeClr val="bg1"/>
                </a:solidFill>
                <a:latin typeface="+mj-lt"/>
              </a:rPr>
              <a:t>Who We Are</a:t>
            </a:r>
          </a:p>
        </p:txBody>
      </p:sp>
      <p:sp>
        <p:nvSpPr>
          <p:cNvPr id="2" name="TextBox 1">
            <a:extLst>
              <a:ext uri="{FF2B5EF4-FFF2-40B4-BE49-F238E27FC236}">
                <a16:creationId xmlns:a16="http://schemas.microsoft.com/office/drawing/2014/main" id="{BB2C4D21-F79E-DE85-230A-243B58D04DE9}"/>
              </a:ext>
            </a:extLst>
          </p:cNvPr>
          <p:cNvSpPr txBox="1"/>
          <p:nvPr/>
        </p:nvSpPr>
        <p:spPr>
          <a:xfrm>
            <a:off x="481780" y="1278193"/>
            <a:ext cx="10972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solidFill>
                <a:schemeClr val="bg1"/>
              </a:solidFill>
              <a:ea typeface="Inter Light"/>
            </a:endParaRPr>
          </a:p>
        </p:txBody>
      </p:sp>
      <p:sp>
        <p:nvSpPr>
          <p:cNvPr id="4" name="TextBox 3">
            <a:extLst>
              <a:ext uri="{FF2B5EF4-FFF2-40B4-BE49-F238E27FC236}">
                <a16:creationId xmlns:a16="http://schemas.microsoft.com/office/drawing/2014/main" id="{EA26D274-2794-A03F-01D4-FFC65C5CB8A6}"/>
              </a:ext>
            </a:extLst>
          </p:cNvPr>
          <p:cNvSpPr txBox="1"/>
          <p:nvPr/>
        </p:nvSpPr>
        <p:spPr>
          <a:xfrm>
            <a:off x="3093903" y="2551837"/>
            <a:ext cx="6004192" cy="1754326"/>
          </a:xfrm>
          <a:prstGeom prst="rect">
            <a:avLst/>
          </a:prstGeom>
          <a:noFill/>
        </p:spPr>
        <p:txBody>
          <a:bodyPr wrap="square" rtlCol="0">
            <a:spAutoFit/>
          </a:bodyPr>
          <a:lstStyle/>
          <a:p>
            <a:pPr algn="ctr"/>
            <a:r>
              <a:rPr lang="en-US" sz="3600" dirty="0">
                <a:solidFill>
                  <a:schemeClr val="accent6"/>
                </a:solidFill>
              </a:rPr>
              <a:t>We trust and use software from strangers on the Internet</a:t>
            </a:r>
          </a:p>
        </p:txBody>
      </p:sp>
    </p:spTree>
    <p:extLst>
      <p:ext uri="{BB962C8B-B14F-4D97-AF65-F5344CB8AC3E}">
        <p14:creationId xmlns:p14="http://schemas.microsoft.com/office/powerpoint/2010/main" val="3715485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7" name="Oval 6">
            <a:extLst>
              <a:ext uri="{FF2B5EF4-FFF2-40B4-BE49-F238E27FC236}">
                <a16:creationId xmlns:a16="http://schemas.microsoft.com/office/drawing/2014/main" id="{CE607359-795A-DF4A-3D51-2339549CDC2F}"/>
              </a:ext>
            </a:extLst>
          </p:cNvPr>
          <p:cNvSpPr/>
          <p:nvPr/>
        </p:nvSpPr>
        <p:spPr>
          <a:xfrm>
            <a:off x="7132320" y="1571105"/>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4530B1-33E8-620C-C166-19755CA00FDF}"/>
              </a:ext>
            </a:extLst>
          </p:cNvPr>
          <p:cNvSpPr/>
          <p:nvPr/>
        </p:nvSpPr>
        <p:spPr>
          <a:xfrm>
            <a:off x="5556249" y="1307868"/>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EB7C7C-29C1-6EF3-22E2-C59EDCFE40EE}"/>
              </a:ext>
            </a:extLst>
          </p:cNvPr>
          <p:cNvSpPr/>
          <p:nvPr/>
        </p:nvSpPr>
        <p:spPr>
          <a:xfrm>
            <a:off x="2346960" y="1766455"/>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FA80C9-66A6-E062-2D60-ED4C1F71E203}"/>
              </a:ext>
            </a:extLst>
          </p:cNvPr>
          <p:cNvSpPr/>
          <p:nvPr/>
        </p:nvSpPr>
        <p:spPr>
          <a:xfrm>
            <a:off x="2230582" y="2221788"/>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3DF19F9-5D39-4B4B-9EB5-9787478B8A3C}"/>
              </a:ext>
            </a:extLst>
          </p:cNvPr>
          <p:cNvSpPr/>
          <p:nvPr/>
        </p:nvSpPr>
        <p:spPr>
          <a:xfrm>
            <a:off x="3070167" y="2653892"/>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13348FB-A052-15EE-093F-FCD96F5F3143}"/>
              </a:ext>
            </a:extLst>
          </p:cNvPr>
          <p:cNvSpPr/>
          <p:nvPr/>
        </p:nvSpPr>
        <p:spPr>
          <a:xfrm>
            <a:off x="2187864" y="3541329"/>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A119F0-2AB8-5081-CA74-4803233D86EC}"/>
              </a:ext>
            </a:extLst>
          </p:cNvPr>
          <p:cNvSpPr/>
          <p:nvPr/>
        </p:nvSpPr>
        <p:spPr>
          <a:xfrm>
            <a:off x="3292302" y="3756076"/>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1119F0D-CA28-C963-9C7C-37031BCB864A}"/>
              </a:ext>
            </a:extLst>
          </p:cNvPr>
          <p:cNvSpPr/>
          <p:nvPr/>
        </p:nvSpPr>
        <p:spPr>
          <a:xfrm>
            <a:off x="439420" y="1115290"/>
            <a:ext cx="1079500"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798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14" name="Oval 13">
            <a:extLst>
              <a:ext uri="{FF2B5EF4-FFF2-40B4-BE49-F238E27FC236}">
                <a16:creationId xmlns:a16="http://schemas.microsoft.com/office/drawing/2014/main" id="{91119F0D-CA28-C963-9C7C-37031BCB864A}"/>
              </a:ext>
            </a:extLst>
          </p:cNvPr>
          <p:cNvSpPr/>
          <p:nvPr/>
        </p:nvSpPr>
        <p:spPr>
          <a:xfrm>
            <a:off x="439420" y="1348046"/>
            <a:ext cx="5271424" cy="3907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941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14" name="Oval 13">
            <a:extLst>
              <a:ext uri="{FF2B5EF4-FFF2-40B4-BE49-F238E27FC236}">
                <a16:creationId xmlns:a16="http://schemas.microsoft.com/office/drawing/2014/main" id="{91119F0D-CA28-C963-9C7C-37031BCB864A}"/>
              </a:ext>
            </a:extLst>
          </p:cNvPr>
          <p:cNvSpPr/>
          <p:nvPr/>
        </p:nvSpPr>
        <p:spPr>
          <a:xfrm>
            <a:off x="439419" y="1527996"/>
            <a:ext cx="6933969" cy="442119"/>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554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pic>
        <p:nvPicPr>
          <p:cNvPr id="3" name="Picture 2">
            <a:extLst>
              <a:ext uri="{FF2B5EF4-FFF2-40B4-BE49-F238E27FC236}">
                <a16:creationId xmlns:a16="http://schemas.microsoft.com/office/drawing/2014/main" id="{7AB5E285-2A6A-CE22-F05C-37F076E5E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926" y="2441393"/>
            <a:ext cx="5461000" cy="3467100"/>
          </a:xfrm>
          <a:prstGeom prst="rect">
            <a:avLst/>
          </a:prstGeom>
        </p:spPr>
      </p:pic>
    </p:spTree>
    <p:extLst>
      <p:ext uri="{BB962C8B-B14F-4D97-AF65-F5344CB8AC3E}">
        <p14:creationId xmlns:p14="http://schemas.microsoft.com/office/powerpoint/2010/main" val="505120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pic>
        <p:nvPicPr>
          <p:cNvPr id="3" name="Picture 2">
            <a:extLst>
              <a:ext uri="{FF2B5EF4-FFF2-40B4-BE49-F238E27FC236}">
                <a16:creationId xmlns:a16="http://schemas.microsoft.com/office/drawing/2014/main" id="{7AB5E285-2A6A-CE22-F05C-37F076E5E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926" y="2441393"/>
            <a:ext cx="5461000" cy="3467100"/>
          </a:xfrm>
          <a:prstGeom prst="rect">
            <a:avLst/>
          </a:prstGeom>
        </p:spPr>
      </p:pic>
      <p:sp>
        <p:nvSpPr>
          <p:cNvPr id="2" name="Oval 1">
            <a:extLst>
              <a:ext uri="{FF2B5EF4-FFF2-40B4-BE49-F238E27FC236}">
                <a16:creationId xmlns:a16="http://schemas.microsoft.com/office/drawing/2014/main" id="{37DA77D6-7CF9-D05C-0868-0948C9D27902}"/>
              </a:ext>
            </a:extLst>
          </p:cNvPr>
          <p:cNvSpPr/>
          <p:nvPr/>
        </p:nvSpPr>
        <p:spPr>
          <a:xfrm>
            <a:off x="4696691" y="3606178"/>
            <a:ext cx="5744094" cy="2004913"/>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304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7AB5E285-2A6A-CE22-F05C-37F076E5E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926" y="2441393"/>
            <a:ext cx="5461000" cy="3467100"/>
          </a:xfrm>
          <a:prstGeom prst="rect">
            <a:avLst/>
          </a:prstGeom>
        </p:spPr>
      </p:pic>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2" name="Oval 1">
            <a:extLst>
              <a:ext uri="{FF2B5EF4-FFF2-40B4-BE49-F238E27FC236}">
                <a16:creationId xmlns:a16="http://schemas.microsoft.com/office/drawing/2014/main" id="{37DA77D6-7CF9-D05C-0868-0948C9D27902}"/>
              </a:ext>
            </a:extLst>
          </p:cNvPr>
          <p:cNvSpPr/>
          <p:nvPr/>
        </p:nvSpPr>
        <p:spPr>
          <a:xfrm>
            <a:off x="300037" y="1762298"/>
            <a:ext cx="3399127" cy="42395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806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7AB5E285-2A6A-CE22-F05C-37F076E5E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926" y="2441393"/>
            <a:ext cx="5461000" cy="3467100"/>
          </a:xfrm>
          <a:prstGeom prst="rect">
            <a:avLst/>
          </a:prstGeom>
        </p:spPr>
      </p:pic>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2" name="Oval 1">
            <a:extLst>
              <a:ext uri="{FF2B5EF4-FFF2-40B4-BE49-F238E27FC236}">
                <a16:creationId xmlns:a16="http://schemas.microsoft.com/office/drawing/2014/main" id="{37DA77D6-7CF9-D05C-0868-0948C9D27902}"/>
              </a:ext>
            </a:extLst>
          </p:cNvPr>
          <p:cNvSpPr/>
          <p:nvPr/>
        </p:nvSpPr>
        <p:spPr>
          <a:xfrm>
            <a:off x="91440" y="1945177"/>
            <a:ext cx="4763193" cy="1820487"/>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625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7AB5E285-2A6A-CE22-F05C-37F076E5E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926" y="2441393"/>
            <a:ext cx="5461000" cy="3467100"/>
          </a:xfrm>
          <a:prstGeom prst="rect">
            <a:avLst/>
          </a:prstGeom>
        </p:spPr>
      </p:pic>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2" name="Oval 1">
            <a:extLst>
              <a:ext uri="{FF2B5EF4-FFF2-40B4-BE49-F238E27FC236}">
                <a16:creationId xmlns:a16="http://schemas.microsoft.com/office/drawing/2014/main" id="{37DA77D6-7CF9-D05C-0868-0948C9D27902}"/>
              </a:ext>
            </a:extLst>
          </p:cNvPr>
          <p:cNvSpPr/>
          <p:nvPr/>
        </p:nvSpPr>
        <p:spPr>
          <a:xfrm>
            <a:off x="182881" y="3266902"/>
            <a:ext cx="4247804" cy="1168024"/>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121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7AB5E285-2A6A-CE22-F05C-37F076E5E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926" y="2441393"/>
            <a:ext cx="5461000" cy="3467100"/>
          </a:xfrm>
          <a:prstGeom prst="rect">
            <a:avLst/>
          </a:prstGeom>
        </p:spPr>
      </p:pic>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2" name="Oval 1">
            <a:extLst>
              <a:ext uri="{FF2B5EF4-FFF2-40B4-BE49-F238E27FC236}">
                <a16:creationId xmlns:a16="http://schemas.microsoft.com/office/drawing/2014/main" id="{37DA77D6-7CF9-D05C-0868-0948C9D27902}"/>
              </a:ext>
            </a:extLst>
          </p:cNvPr>
          <p:cNvSpPr/>
          <p:nvPr/>
        </p:nvSpPr>
        <p:spPr>
          <a:xfrm>
            <a:off x="182881" y="3266902"/>
            <a:ext cx="4247804" cy="1168024"/>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605734-B627-3CAB-277F-EF6C99C87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600" y="949507"/>
            <a:ext cx="4360232" cy="5162204"/>
          </a:xfrm>
          <a:prstGeom prst="rect">
            <a:avLst/>
          </a:prstGeom>
        </p:spPr>
      </p:pic>
      <p:sp>
        <p:nvSpPr>
          <p:cNvPr id="6" name="Oval 5">
            <a:extLst>
              <a:ext uri="{FF2B5EF4-FFF2-40B4-BE49-F238E27FC236}">
                <a16:creationId xmlns:a16="http://schemas.microsoft.com/office/drawing/2014/main" id="{791CB6AD-B71C-85EC-27BB-D3CC8FA81738}"/>
              </a:ext>
            </a:extLst>
          </p:cNvPr>
          <p:cNvSpPr/>
          <p:nvPr/>
        </p:nvSpPr>
        <p:spPr>
          <a:xfrm>
            <a:off x="4882343" y="3530364"/>
            <a:ext cx="3586016" cy="838996"/>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811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3" name="Picture 2">
            <a:extLst>
              <a:ext uri="{FF2B5EF4-FFF2-40B4-BE49-F238E27FC236}">
                <a16:creationId xmlns:a16="http://schemas.microsoft.com/office/drawing/2014/main" id="{7AB5E285-2A6A-CE22-F05C-37F076E5E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926" y="2441393"/>
            <a:ext cx="5461000" cy="3467100"/>
          </a:xfrm>
          <a:prstGeom prst="rect">
            <a:avLst/>
          </a:prstGeom>
        </p:spPr>
      </p:pic>
      <p:pic>
        <p:nvPicPr>
          <p:cNvPr id="5" name="Picture 4">
            <a:extLst>
              <a:ext uri="{FF2B5EF4-FFF2-40B4-BE49-F238E27FC236}">
                <a16:creationId xmlns:a16="http://schemas.microsoft.com/office/drawing/2014/main" id="{E467BAE3-5CB6-E248-9DEB-D0446627C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20" y="1143924"/>
            <a:ext cx="7772400" cy="3031019"/>
          </a:xfrm>
          <a:prstGeom prst="rect">
            <a:avLst/>
          </a:prstGeom>
        </p:spPr>
      </p:pic>
      <p:sp>
        <p:nvSpPr>
          <p:cNvPr id="2" name="Oval 1">
            <a:extLst>
              <a:ext uri="{FF2B5EF4-FFF2-40B4-BE49-F238E27FC236}">
                <a16:creationId xmlns:a16="http://schemas.microsoft.com/office/drawing/2014/main" id="{37DA77D6-7CF9-D05C-0868-0948C9D27902}"/>
              </a:ext>
            </a:extLst>
          </p:cNvPr>
          <p:cNvSpPr/>
          <p:nvPr/>
        </p:nvSpPr>
        <p:spPr>
          <a:xfrm>
            <a:off x="182881" y="3266902"/>
            <a:ext cx="4247804" cy="1168024"/>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605734-B627-3CAB-277F-EF6C99C87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600" y="949507"/>
            <a:ext cx="4360232" cy="5162204"/>
          </a:xfrm>
          <a:prstGeom prst="rect">
            <a:avLst/>
          </a:prstGeom>
        </p:spPr>
      </p:pic>
      <p:sp>
        <p:nvSpPr>
          <p:cNvPr id="6" name="Oval 5">
            <a:extLst>
              <a:ext uri="{FF2B5EF4-FFF2-40B4-BE49-F238E27FC236}">
                <a16:creationId xmlns:a16="http://schemas.microsoft.com/office/drawing/2014/main" id="{791CB6AD-B71C-85EC-27BB-D3CC8FA81738}"/>
              </a:ext>
            </a:extLst>
          </p:cNvPr>
          <p:cNvSpPr/>
          <p:nvPr/>
        </p:nvSpPr>
        <p:spPr>
          <a:xfrm>
            <a:off x="4882343" y="3530364"/>
            <a:ext cx="3586016" cy="838996"/>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 shot of a computer code&#10;&#10;Description automatically generated">
            <a:extLst>
              <a:ext uri="{FF2B5EF4-FFF2-40B4-BE49-F238E27FC236}">
                <a16:creationId xmlns:a16="http://schemas.microsoft.com/office/drawing/2014/main" id="{D67A5A33-BA32-8D80-751C-AB0E4A7074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1" y="1387458"/>
            <a:ext cx="6010101" cy="3181818"/>
          </a:xfrm>
          <a:prstGeom prst="rect">
            <a:avLst/>
          </a:prstGeom>
        </p:spPr>
      </p:pic>
      <p:pic>
        <p:nvPicPr>
          <p:cNvPr id="9" name="Picture 8" descr="A screenshot of a computer code&#10;&#10;Description automatically generated">
            <a:extLst>
              <a:ext uri="{FF2B5EF4-FFF2-40B4-BE49-F238E27FC236}">
                <a16:creationId xmlns:a16="http://schemas.microsoft.com/office/drawing/2014/main" id="{9FA2C99A-02E8-EBB5-ECC9-ACED3D6B05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535" y="1397876"/>
            <a:ext cx="6334764" cy="3181819"/>
          </a:xfrm>
          <a:prstGeom prst="rect">
            <a:avLst/>
          </a:prstGeom>
        </p:spPr>
      </p:pic>
      <p:sp>
        <p:nvSpPr>
          <p:cNvPr id="8" name="Oval 7">
            <a:extLst>
              <a:ext uri="{FF2B5EF4-FFF2-40B4-BE49-F238E27FC236}">
                <a16:creationId xmlns:a16="http://schemas.microsoft.com/office/drawing/2014/main" id="{9867A5FD-FFC6-13AC-9A6A-7A4F92D335D3}"/>
              </a:ext>
            </a:extLst>
          </p:cNvPr>
          <p:cNvSpPr/>
          <p:nvPr/>
        </p:nvSpPr>
        <p:spPr>
          <a:xfrm>
            <a:off x="739603" y="1724467"/>
            <a:ext cx="3975457" cy="353716"/>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72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Who We Are</a:t>
            </a:r>
          </a:p>
        </p:txBody>
      </p:sp>
      <p:pic>
        <p:nvPicPr>
          <p:cNvPr id="14" name="Picture 13" descr="A diagram of software supply chain&#10;&#10;Description automatically generated">
            <a:extLst>
              <a:ext uri="{FF2B5EF4-FFF2-40B4-BE49-F238E27FC236}">
                <a16:creationId xmlns:a16="http://schemas.microsoft.com/office/drawing/2014/main" id="{DBBCA772-632B-ACA2-B985-2C0033193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35" y="1001758"/>
            <a:ext cx="6127209" cy="5136426"/>
          </a:xfrm>
          <a:prstGeom prst="rect">
            <a:avLst/>
          </a:prstGeom>
        </p:spPr>
      </p:pic>
    </p:spTree>
    <p:extLst>
      <p:ext uri="{BB962C8B-B14F-4D97-AF65-F5344CB8AC3E}">
        <p14:creationId xmlns:p14="http://schemas.microsoft.com/office/powerpoint/2010/main" val="3889555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Oct/Nov 2023</a:t>
            </a:r>
          </a:p>
        </p:txBody>
      </p:sp>
      <p:pic>
        <p:nvPicPr>
          <p:cNvPr id="11" name="Picture 10" descr="A screenshot of a computer&#10;&#10;Description automatically generated">
            <a:extLst>
              <a:ext uri="{FF2B5EF4-FFF2-40B4-BE49-F238E27FC236}">
                <a16:creationId xmlns:a16="http://schemas.microsoft.com/office/drawing/2014/main" id="{3EE1B9F6-5199-C204-E349-80116A35F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254" y="947651"/>
            <a:ext cx="6867490" cy="5173094"/>
          </a:xfrm>
          <a:prstGeom prst="rect">
            <a:avLst/>
          </a:prstGeom>
        </p:spPr>
      </p:pic>
    </p:spTree>
    <p:extLst>
      <p:ext uri="{BB962C8B-B14F-4D97-AF65-F5344CB8AC3E}">
        <p14:creationId xmlns:p14="http://schemas.microsoft.com/office/powerpoint/2010/main" val="34357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Dec 2023 🇰🇵</a:t>
            </a:r>
          </a:p>
        </p:txBody>
      </p:sp>
      <p:pic>
        <p:nvPicPr>
          <p:cNvPr id="3" name="Picture 2">
            <a:extLst>
              <a:ext uri="{FF2B5EF4-FFF2-40B4-BE49-F238E27FC236}">
                <a16:creationId xmlns:a16="http://schemas.microsoft.com/office/drawing/2014/main" id="{413DF64B-A32A-2193-51B7-0ED098763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801" y="964275"/>
            <a:ext cx="4520396" cy="5178829"/>
          </a:xfrm>
          <a:prstGeom prst="rect">
            <a:avLst/>
          </a:prstGeom>
        </p:spPr>
      </p:pic>
      <p:sp>
        <p:nvSpPr>
          <p:cNvPr id="4" name="TextBox 3">
            <a:extLst>
              <a:ext uri="{FF2B5EF4-FFF2-40B4-BE49-F238E27FC236}">
                <a16:creationId xmlns:a16="http://schemas.microsoft.com/office/drawing/2014/main" id="{34953C21-B124-F8BC-0940-CB93D09CE62C}"/>
              </a:ext>
            </a:extLst>
          </p:cNvPr>
          <p:cNvSpPr txBox="1"/>
          <p:nvPr/>
        </p:nvSpPr>
        <p:spPr>
          <a:xfrm>
            <a:off x="3568389" y="6343390"/>
            <a:ext cx="5055220" cy="307777"/>
          </a:xfrm>
          <a:prstGeom prst="rect">
            <a:avLst/>
          </a:prstGeom>
          <a:noFill/>
        </p:spPr>
        <p:txBody>
          <a:bodyPr wrap="square" rtlCol="0">
            <a:spAutoFit/>
          </a:bodyPr>
          <a:lstStyle/>
          <a:p>
            <a:r>
              <a:rPr lang="en-US" sz="1400" dirty="0">
                <a:solidFill>
                  <a:schemeClr val="bg2"/>
                </a:solidFill>
              </a:rPr>
              <a:t>https://</a:t>
            </a:r>
            <a:r>
              <a:rPr lang="en-US" sz="1400" dirty="0" err="1">
                <a:solidFill>
                  <a:schemeClr val="bg2"/>
                </a:solidFill>
              </a:rPr>
              <a:t>mp.weixin.qq.com</a:t>
            </a:r>
            <a:r>
              <a:rPr lang="en-US" sz="1400" dirty="0">
                <a:solidFill>
                  <a:schemeClr val="bg2"/>
                </a:solidFill>
              </a:rPr>
              <a:t>/s/f5YE12w3x3wad5EO0EB53Q</a:t>
            </a:r>
          </a:p>
        </p:txBody>
      </p:sp>
    </p:spTree>
    <p:extLst>
      <p:ext uri="{BB962C8B-B14F-4D97-AF65-F5344CB8AC3E}">
        <p14:creationId xmlns:p14="http://schemas.microsoft.com/office/powerpoint/2010/main" val="98260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Dec 2023 🇰🇵</a:t>
            </a:r>
          </a:p>
        </p:txBody>
      </p:sp>
      <p:sp>
        <p:nvSpPr>
          <p:cNvPr id="4" name="TextBox 3">
            <a:extLst>
              <a:ext uri="{FF2B5EF4-FFF2-40B4-BE49-F238E27FC236}">
                <a16:creationId xmlns:a16="http://schemas.microsoft.com/office/drawing/2014/main" id="{34953C21-B124-F8BC-0940-CB93D09CE62C}"/>
              </a:ext>
            </a:extLst>
          </p:cNvPr>
          <p:cNvSpPr txBox="1"/>
          <p:nvPr/>
        </p:nvSpPr>
        <p:spPr>
          <a:xfrm>
            <a:off x="3568389" y="6343390"/>
            <a:ext cx="5055220" cy="307777"/>
          </a:xfrm>
          <a:prstGeom prst="rect">
            <a:avLst/>
          </a:prstGeom>
          <a:noFill/>
        </p:spPr>
        <p:txBody>
          <a:bodyPr wrap="square" rtlCol="0">
            <a:spAutoFit/>
          </a:bodyPr>
          <a:lstStyle/>
          <a:p>
            <a:r>
              <a:rPr lang="en-US" sz="1400" dirty="0">
                <a:solidFill>
                  <a:schemeClr val="bg2"/>
                </a:solidFill>
              </a:rPr>
              <a:t>https://</a:t>
            </a:r>
            <a:r>
              <a:rPr lang="en-US" sz="1400" dirty="0" err="1">
                <a:solidFill>
                  <a:schemeClr val="bg2"/>
                </a:solidFill>
              </a:rPr>
              <a:t>mp.weixin.qq.com</a:t>
            </a:r>
            <a:r>
              <a:rPr lang="en-US" sz="1400" dirty="0">
                <a:solidFill>
                  <a:schemeClr val="bg2"/>
                </a:solidFill>
              </a:rPr>
              <a:t>/s/f5YE12w3x3wad5EO0EB53Q</a:t>
            </a:r>
          </a:p>
        </p:txBody>
      </p:sp>
      <p:pic>
        <p:nvPicPr>
          <p:cNvPr id="5" name="Picture 4" descr="A screenshot of a computer error&#10;&#10;Description automatically generated">
            <a:extLst>
              <a:ext uri="{FF2B5EF4-FFF2-40B4-BE49-F238E27FC236}">
                <a16:creationId xmlns:a16="http://schemas.microsoft.com/office/drawing/2014/main" id="{5AD93C64-E085-94FD-FD45-6A96B478A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627" y="932202"/>
            <a:ext cx="6992744" cy="5122135"/>
          </a:xfrm>
          <a:prstGeom prst="rect">
            <a:avLst/>
          </a:prstGeom>
        </p:spPr>
      </p:pic>
    </p:spTree>
    <p:extLst>
      <p:ext uri="{BB962C8B-B14F-4D97-AF65-F5344CB8AC3E}">
        <p14:creationId xmlns:p14="http://schemas.microsoft.com/office/powerpoint/2010/main" val="1511181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Dec 2023 🇰🇵</a:t>
            </a:r>
          </a:p>
        </p:txBody>
      </p:sp>
      <p:pic>
        <p:nvPicPr>
          <p:cNvPr id="3" name="Picture 2">
            <a:extLst>
              <a:ext uri="{FF2B5EF4-FFF2-40B4-BE49-F238E27FC236}">
                <a16:creationId xmlns:a16="http://schemas.microsoft.com/office/drawing/2014/main" id="{8397BD72-02A2-6907-4EFE-FE1B420EB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267" y="622331"/>
            <a:ext cx="5937463" cy="5690839"/>
          </a:xfrm>
          <a:prstGeom prst="rect">
            <a:avLst/>
          </a:prstGeom>
        </p:spPr>
      </p:pic>
    </p:spTree>
    <p:extLst>
      <p:ext uri="{BB962C8B-B14F-4D97-AF65-F5344CB8AC3E}">
        <p14:creationId xmlns:p14="http://schemas.microsoft.com/office/powerpoint/2010/main" val="3812327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Feb 2024 🇰🇵</a:t>
            </a:r>
          </a:p>
        </p:txBody>
      </p:sp>
      <p:pic>
        <p:nvPicPr>
          <p:cNvPr id="4" name="Picture 3" descr="A screenshot of a video&#10;&#10;Description automatically generated">
            <a:extLst>
              <a:ext uri="{FF2B5EF4-FFF2-40B4-BE49-F238E27FC236}">
                <a16:creationId xmlns:a16="http://schemas.microsoft.com/office/drawing/2014/main" id="{9A051D49-852C-27B8-65FE-18A66278E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548" y="622331"/>
            <a:ext cx="5342901" cy="5891561"/>
          </a:xfrm>
          <a:prstGeom prst="rect">
            <a:avLst/>
          </a:prstGeom>
        </p:spPr>
      </p:pic>
    </p:spTree>
    <p:extLst>
      <p:ext uri="{BB962C8B-B14F-4D97-AF65-F5344CB8AC3E}">
        <p14:creationId xmlns:p14="http://schemas.microsoft.com/office/powerpoint/2010/main" val="257336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Feb 2024 🇰🇵</a:t>
            </a:r>
          </a:p>
        </p:txBody>
      </p:sp>
      <p:pic>
        <p:nvPicPr>
          <p:cNvPr id="3" name="Picture 2" descr="A person in a hoodie counting coins&#10;&#10;Description automatically generated">
            <a:extLst>
              <a:ext uri="{FF2B5EF4-FFF2-40B4-BE49-F238E27FC236}">
                <a16:creationId xmlns:a16="http://schemas.microsoft.com/office/drawing/2014/main" id="{0823F5D0-8AD5-BE82-C08D-1BFEF7535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632" y="951186"/>
            <a:ext cx="7150733" cy="5126258"/>
          </a:xfrm>
          <a:prstGeom prst="rect">
            <a:avLst/>
          </a:prstGeom>
        </p:spPr>
      </p:pic>
    </p:spTree>
    <p:extLst>
      <p:ext uri="{BB962C8B-B14F-4D97-AF65-F5344CB8AC3E}">
        <p14:creationId xmlns:p14="http://schemas.microsoft.com/office/powerpoint/2010/main" val="36295647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Feb 2024 🇰🇵</a:t>
            </a:r>
          </a:p>
        </p:txBody>
      </p:sp>
      <p:pic>
        <p:nvPicPr>
          <p:cNvPr id="4" name="Picture 3" descr="A screenshot of a black and white message&#10;&#10;Description automatically generated">
            <a:extLst>
              <a:ext uri="{FF2B5EF4-FFF2-40B4-BE49-F238E27FC236}">
                <a16:creationId xmlns:a16="http://schemas.microsoft.com/office/drawing/2014/main" id="{43B79087-FCA6-36AC-1566-CCE2EA4EA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9" y="1253573"/>
            <a:ext cx="7772400" cy="4350854"/>
          </a:xfrm>
          <a:prstGeom prst="rect">
            <a:avLst/>
          </a:prstGeom>
        </p:spPr>
      </p:pic>
    </p:spTree>
    <p:extLst>
      <p:ext uri="{BB962C8B-B14F-4D97-AF65-F5344CB8AC3E}">
        <p14:creationId xmlns:p14="http://schemas.microsoft.com/office/powerpoint/2010/main" val="3221971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Conclusion</a:t>
            </a:r>
          </a:p>
        </p:txBody>
      </p:sp>
      <p:sp>
        <p:nvSpPr>
          <p:cNvPr id="2" name="TextBox 1">
            <a:extLst>
              <a:ext uri="{FF2B5EF4-FFF2-40B4-BE49-F238E27FC236}">
                <a16:creationId xmlns:a16="http://schemas.microsoft.com/office/drawing/2014/main" id="{4EE43BA9-581D-AA0F-AD2C-3AE21623A034}"/>
              </a:ext>
            </a:extLst>
          </p:cNvPr>
          <p:cNvSpPr txBox="1"/>
          <p:nvPr/>
        </p:nvSpPr>
        <p:spPr>
          <a:xfrm>
            <a:off x="1107156" y="1329643"/>
            <a:ext cx="9977686" cy="17057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2"/>
                </a:solidFill>
              </a:rPr>
              <a:t>Understand the threats that are attacking open-source software</a:t>
            </a:r>
          </a:p>
          <a:p>
            <a:pPr marL="742950" lvl="1" indent="-285750">
              <a:lnSpc>
                <a:spcPct val="150000"/>
              </a:lnSpc>
              <a:buFont typeface="Arial" panose="020B0604020202020204" pitchFamily="34" charset="0"/>
              <a:buChar char="•"/>
            </a:pPr>
            <a:r>
              <a:rPr lang="en-US" dirty="0">
                <a:solidFill>
                  <a:schemeClr val="bg2"/>
                </a:solidFill>
              </a:rPr>
              <a:t>These kinds of attacks are low-risk/high-reward for the attackers</a:t>
            </a:r>
          </a:p>
          <a:p>
            <a:pPr marL="742950" lvl="1" indent="-285750">
              <a:lnSpc>
                <a:spcPct val="150000"/>
              </a:lnSpc>
              <a:buFont typeface="Arial" panose="020B0604020202020204" pitchFamily="34" charset="0"/>
              <a:buChar char="•"/>
            </a:pPr>
            <a:r>
              <a:rPr lang="en-US" dirty="0">
                <a:solidFill>
                  <a:schemeClr val="bg2"/>
                </a:solidFill>
              </a:rPr>
              <a:t>These Nation-State actors are sophisticated and well-resourced</a:t>
            </a:r>
          </a:p>
          <a:p>
            <a:pPr marL="742950" lvl="1" indent="-285750">
              <a:lnSpc>
                <a:spcPct val="150000"/>
              </a:lnSpc>
              <a:buFont typeface="Arial" panose="020B0604020202020204" pitchFamily="34" charset="0"/>
              <a:buChar char="•"/>
            </a:pPr>
            <a:r>
              <a:rPr lang="en-US" dirty="0">
                <a:solidFill>
                  <a:schemeClr val="bg2"/>
                </a:solidFill>
              </a:rPr>
              <a:t>The software developer, not the software, is the target</a:t>
            </a:r>
          </a:p>
        </p:txBody>
      </p:sp>
    </p:spTree>
    <p:extLst>
      <p:ext uri="{BB962C8B-B14F-4D97-AF65-F5344CB8AC3E}">
        <p14:creationId xmlns:p14="http://schemas.microsoft.com/office/powerpoint/2010/main" val="24210455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Conclusion</a:t>
            </a:r>
          </a:p>
        </p:txBody>
      </p:sp>
      <p:sp>
        <p:nvSpPr>
          <p:cNvPr id="2" name="TextBox 1">
            <a:extLst>
              <a:ext uri="{FF2B5EF4-FFF2-40B4-BE49-F238E27FC236}">
                <a16:creationId xmlns:a16="http://schemas.microsoft.com/office/drawing/2014/main" id="{4EE43BA9-581D-AA0F-AD2C-3AE21623A034}"/>
              </a:ext>
            </a:extLst>
          </p:cNvPr>
          <p:cNvSpPr txBox="1"/>
          <p:nvPr/>
        </p:nvSpPr>
        <p:spPr>
          <a:xfrm>
            <a:off x="1107156" y="1329643"/>
            <a:ext cx="9977686" cy="33677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2"/>
                </a:solidFill>
              </a:rPr>
              <a:t>Understand the threats that are attacking open-source software</a:t>
            </a:r>
          </a:p>
          <a:p>
            <a:pPr marL="742950" lvl="1" indent="-285750">
              <a:lnSpc>
                <a:spcPct val="150000"/>
              </a:lnSpc>
              <a:buFont typeface="Arial" panose="020B0604020202020204" pitchFamily="34" charset="0"/>
              <a:buChar char="•"/>
            </a:pPr>
            <a:r>
              <a:rPr lang="en-US" dirty="0">
                <a:solidFill>
                  <a:schemeClr val="bg2"/>
                </a:solidFill>
              </a:rPr>
              <a:t>These kinds of attacks are low-risk/high-reward for the attackers</a:t>
            </a:r>
          </a:p>
          <a:p>
            <a:pPr marL="742950" lvl="1" indent="-285750">
              <a:lnSpc>
                <a:spcPct val="150000"/>
              </a:lnSpc>
              <a:buFont typeface="Arial" panose="020B0604020202020204" pitchFamily="34" charset="0"/>
              <a:buChar char="•"/>
            </a:pPr>
            <a:r>
              <a:rPr lang="en-US" dirty="0">
                <a:solidFill>
                  <a:schemeClr val="bg2"/>
                </a:solidFill>
              </a:rPr>
              <a:t>These Nation-State actors are sophisticated and well-resourced</a:t>
            </a:r>
          </a:p>
          <a:p>
            <a:pPr marL="742950" lvl="1" indent="-285750">
              <a:lnSpc>
                <a:spcPct val="150000"/>
              </a:lnSpc>
              <a:buFont typeface="Arial" panose="020B0604020202020204" pitchFamily="34" charset="0"/>
              <a:buChar char="•"/>
            </a:pPr>
            <a:r>
              <a:rPr lang="en-US" dirty="0">
                <a:solidFill>
                  <a:schemeClr val="bg2"/>
                </a:solidFill>
              </a:rPr>
              <a:t>The software developer, not the software, is the target</a:t>
            </a:r>
          </a:p>
          <a:p>
            <a:pPr marL="285750" indent="-285750">
              <a:lnSpc>
                <a:spcPct val="150000"/>
              </a:lnSpc>
              <a:buFont typeface="Arial" panose="020B0604020202020204" pitchFamily="34" charset="0"/>
              <a:buChar char="•"/>
            </a:pPr>
            <a:r>
              <a:rPr lang="en-US" dirty="0">
                <a:solidFill>
                  <a:schemeClr val="bg2"/>
                </a:solidFill>
              </a:rPr>
              <a:t>Traditional SCA solutions are insufficient – of the malware we reported in Q1 2024</a:t>
            </a:r>
          </a:p>
          <a:p>
            <a:pPr marL="742950" lvl="1" indent="-285750">
              <a:lnSpc>
                <a:spcPct val="150000"/>
              </a:lnSpc>
              <a:buFont typeface="Arial" panose="020B0604020202020204" pitchFamily="34" charset="0"/>
              <a:buChar char="•"/>
            </a:pPr>
            <a:r>
              <a:rPr lang="en-US" dirty="0">
                <a:solidFill>
                  <a:schemeClr val="bg2"/>
                </a:solidFill>
              </a:rPr>
              <a:t>82% were never reported as a GitHub Malware Advisory</a:t>
            </a:r>
          </a:p>
          <a:p>
            <a:pPr marL="742950" lvl="1" indent="-285750">
              <a:lnSpc>
                <a:spcPct val="150000"/>
              </a:lnSpc>
              <a:buFont typeface="Arial" panose="020B0604020202020204" pitchFamily="34" charset="0"/>
              <a:buChar char="•"/>
            </a:pPr>
            <a:r>
              <a:rPr lang="en-US" dirty="0">
                <a:solidFill>
                  <a:schemeClr val="bg2"/>
                </a:solidFill>
              </a:rPr>
              <a:t>0% had a CVE associated with them</a:t>
            </a:r>
          </a:p>
          <a:p>
            <a:pPr marL="742950" lvl="1" indent="-285750">
              <a:lnSpc>
                <a:spcPct val="150000"/>
              </a:lnSpc>
              <a:buFont typeface="Arial" panose="020B0604020202020204" pitchFamily="34" charset="0"/>
              <a:buChar char="•"/>
            </a:pPr>
            <a:r>
              <a:rPr lang="en-US" dirty="0">
                <a:solidFill>
                  <a:schemeClr val="bg2"/>
                </a:solidFill>
              </a:rPr>
              <a:t>100% did something bad to the victim</a:t>
            </a:r>
          </a:p>
        </p:txBody>
      </p:sp>
    </p:spTree>
    <p:extLst>
      <p:ext uri="{BB962C8B-B14F-4D97-AF65-F5344CB8AC3E}">
        <p14:creationId xmlns:p14="http://schemas.microsoft.com/office/powerpoint/2010/main" val="2822218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99428"/>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Conclusion</a:t>
            </a:r>
          </a:p>
        </p:txBody>
      </p:sp>
      <p:sp>
        <p:nvSpPr>
          <p:cNvPr id="2" name="TextBox 1">
            <a:extLst>
              <a:ext uri="{FF2B5EF4-FFF2-40B4-BE49-F238E27FC236}">
                <a16:creationId xmlns:a16="http://schemas.microsoft.com/office/drawing/2014/main" id="{4EE43BA9-581D-AA0F-AD2C-3AE21623A034}"/>
              </a:ext>
            </a:extLst>
          </p:cNvPr>
          <p:cNvSpPr txBox="1"/>
          <p:nvPr/>
        </p:nvSpPr>
        <p:spPr>
          <a:xfrm>
            <a:off x="1107156" y="1329643"/>
            <a:ext cx="9977686" cy="41987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2"/>
                </a:solidFill>
              </a:rPr>
              <a:t>Understand the threats that are attacking open-source software</a:t>
            </a:r>
          </a:p>
          <a:p>
            <a:pPr marL="742950" lvl="1" indent="-285750">
              <a:lnSpc>
                <a:spcPct val="150000"/>
              </a:lnSpc>
              <a:buFont typeface="Arial" panose="020B0604020202020204" pitchFamily="34" charset="0"/>
              <a:buChar char="•"/>
            </a:pPr>
            <a:r>
              <a:rPr lang="en-US" dirty="0">
                <a:solidFill>
                  <a:schemeClr val="bg2"/>
                </a:solidFill>
              </a:rPr>
              <a:t>These kinds of attacks are low-risk/high-reward for the attackers</a:t>
            </a:r>
          </a:p>
          <a:p>
            <a:pPr marL="742950" lvl="1" indent="-285750">
              <a:lnSpc>
                <a:spcPct val="150000"/>
              </a:lnSpc>
              <a:buFont typeface="Arial" panose="020B0604020202020204" pitchFamily="34" charset="0"/>
              <a:buChar char="•"/>
            </a:pPr>
            <a:r>
              <a:rPr lang="en-US" dirty="0">
                <a:solidFill>
                  <a:schemeClr val="bg2"/>
                </a:solidFill>
              </a:rPr>
              <a:t>These Nation-State actors are sophisticated and well-resourced</a:t>
            </a:r>
          </a:p>
          <a:p>
            <a:pPr marL="742950" lvl="1" indent="-285750">
              <a:lnSpc>
                <a:spcPct val="150000"/>
              </a:lnSpc>
              <a:buFont typeface="Arial" panose="020B0604020202020204" pitchFamily="34" charset="0"/>
              <a:buChar char="•"/>
            </a:pPr>
            <a:r>
              <a:rPr lang="en-US" dirty="0">
                <a:solidFill>
                  <a:schemeClr val="bg2"/>
                </a:solidFill>
              </a:rPr>
              <a:t>The software developer, not the software, is the target</a:t>
            </a:r>
          </a:p>
          <a:p>
            <a:pPr marL="285750" indent="-285750">
              <a:lnSpc>
                <a:spcPct val="150000"/>
              </a:lnSpc>
              <a:buFont typeface="Arial" panose="020B0604020202020204" pitchFamily="34" charset="0"/>
              <a:buChar char="•"/>
            </a:pPr>
            <a:r>
              <a:rPr lang="en-US" dirty="0">
                <a:solidFill>
                  <a:schemeClr val="bg2"/>
                </a:solidFill>
              </a:rPr>
              <a:t>Traditional SCA solutions are insufficient – of the malware we reported in Q1 2024</a:t>
            </a:r>
          </a:p>
          <a:p>
            <a:pPr marL="742950" lvl="1" indent="-285750">
              <a:lnSpc>
                <a:spcPct val="150000"/>
              </a:lnSpc>
              <a:buFont typeface="Arial" panose="020B0604020202020204" pitchFamily="34" charset="0"/>
              <a:buChar char="•"/>
            </a:pPr>
            <a:r>
              <a:rPr lang="en-US" dirty="0">
                <a:solidFill>
                  <a:schemeClr val="bg2"/>
                </a:solidFill>
              </a:rPr>
              <a:t>82% were never reported as a GitHub Malware Advisory</a:t>
            </a:r>
          </a:p>
          <a:p>
            <a:pPr marL="742950" lvl="1" indent="-285750">
              <a:lnSpc>
                <a:spcPct val="150000"/>
              </a:lnSpc>
              <a:buFont typeface="Arial" panose="020B0604020202020204" pitchFamily="34" charset="0"/>
              <a:buChar char="•"/>
            </a:pPr>
            <a:r>
              <a:rPr lang="en-US" dirty="0">
                <a:solidFill>
                  <a:schemeClr val="bg2"/>
                </a:solidFill>
              </a:rPr>
              <a:t>0% had a CVE associated with them</a:t>
            </a:r>
          </a:p>
          <a:p>
            <a:pPr marL="742950" lvl="1" indent="-285750">
              <a:lnSpc>
                <a:spcPct val="150000"/>
              </a:lnSpc>
              <a:buFont typeface="Arial" panose="020B0604020202020204" pitchFamily="34" charset="0"/>
              <a:buChar char="•"/>
            </a:pPr>
            <a:r>
              <a:rPr lang="en-US" dirty="0">
                <a:solidFill>
                  <a:schemeClr val="bg2"/>
                </a:solidFill>
              </a:rPr>
              <a:t>100% did something bad to the victim</a:t>
            </a:r>
          </a:p>
          <a:p>
            <a:pPr marL="285750" indent="-285750">
              <a:lnSpc>
                <a:spcPct val="150000"/>
              </a:lnSpc>
              <a:buFont typeface="Arial" panose="020B0604020202020204" pitchFamily="34" charset="0"/>
              <a:buChar char="•"/>
            </a:pPr>
            <a:r>
              <a:rPr lang="en-US" dirty="0">
                <a:solidFill>
                  <a:schemeClr val="bg2"/>
                </a:solidFill>
              </a:rPr>
              <a:t>You need a defense-in-depth approach</a:t>
            </a:r>
          </a:p>
          <a:p>
            <a:pPr marL="742950" lvl="1" indent="-285750">
              <a:lnSpc>
                <a:spcPct val="150000"/>
              </a:lnSpc>
              <a:buFont typeface="Arial" panose="020B0604020202020204" pitchFamily="34" charset="0"/>
              <a:buChar char="•"/>
            </a:pPr>
            <a:r>
              <a:rPr lang="en-US" dirty="0">
                <a:solidFill>
                  <a:schemeClr val="bg2"/>
                </a:solidFill>
              </a:rPr>
              <a:t>Follow our blog for our latest research findings: </a:t>
            </a:r>
            <a:r>
              <a:rPr lang="en-US" dirty="0" err="1">
                <a:solidFill>
                  <a:schemeClr val="bg2"/>
                </a:solidFill>
              </a:rPr>
              <a:t>blog.phylum.io</a:t>
            </a:r>
            <a:r>
              <a:rPr lang="en-US" dirty="0">
                <a:solidFill>
                  <a:schemeClr val="bg2"/>
                </a:solidFill>
              </a:rPr>
              <a:t>/research</a:t>
            </a:r>
          </a:p>
        </p:txBody>
      </p:sp>
    </p:spTree>
    <p:extLst>
      <p:ext uri="{BB962C8B-B14F-4D97-AF65-F5344CB8AC3E}">
        <p14:creationId xmlns:p14="http://schemas.microsoft.com/office/powerpoint/2010/main" val="99021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Who We Are</a:t>
            </a:r>
          </a:p>
        </p:txBody>
      </p:sp>
      <p:pic>
        <p:nvPicPr>
          <p:cNvPr id="5" name="Picture 4">
            <a:extLst>
              <a:ext uri="{FF2B5EF4-FFF2-40B4-BE49-F238E27FC236}">
                <a16:creationId xmlns:a16="http://schemas.microsoft.com/office/drawing/2014/main" id="{95398711-7E25-EC46-6AE0-4E2C65B14D93}"/>
              </a:ext>
            </a:extLst>
          </p:cNvPr>
          <p:cNvPicPr>
            <a:picLocks noChangeAspect="1"/>
          </p:cNvPicPr>
          <p:nvPr/>
        </p:nvPicPr>
        <p:blipFill>
          <a:blip r:embed="rId3"/>
          <a:stretch>
            <a:fillRect/>
          </a:stretch>
        </p:blipFill>
        <p:spPr>
          <a:xfrm>
            <a:off x="407240" y="1434641"/>
            <a:ext cx="2673377" cy="1039647"/>
          </a:xfrm>
          <a:prstGeom prst="rect">
            <a:avLst/>
          </a:prstGeom>
        </p:spPr>
      </p:pic>
      <p:pic>
        <p:nvPicPr>
          <p:cNvPr id="7" name="Picture 6">
            <a:extLst>
              <a:ext uri="{FF2B5EF4-FFF2-40B4-BE49-F238E27FC236}">
                <a16:creationId xmlns:a16="http://schemas.microsoft.com/office/drawing/2014/main" id="{1FF79968-A5A8-4995-7074-044414B71397}"/>
              </a:ext>
            </a:extLst>
          </p:cNvPr>
          <p:cNvPicPr>
            <a:picLocks noChangeAspect="1"/>
          </p:cNvPicPr>
          <p:nvPr/>
        </p:nvPicPr>
        <p:blipFill>
          <a:blip r:embed="rId4"/>
          <a:stretch>
            <a:fillRect/>
          </a:stretch>
        </p:blipFill>
        <p:spPr>
          <a:xfrm>
            <a:off x="523343" y="2799466"/>
            <a:ext cx="2436567" cy="1827426"/>
          </a:xfrm>
          <a:prstGeom prst="rect">
            <a:avLst/>
          </a:prstGeom>
        </p:spPr>
      </p:pic>
      <p:pic>
        <p:nvPicPr>
          <p:cNvPr id="8" name="Picture 7">
            <a:extLst>
              <a:ext uri="{FF2B5EF4-FFF2-40B4-BE49-F238E27FC236}">
                <a16:creationId xmlns:a16="http://schemas.microsoft.com/office/drawing/2014/main" id="{199BF8D0-7C8A-0EF1-E856-D6E448A7E8A4}"/>
              </a:ext>
            </a:extLst>
          </p:cNvPr>
          <p:cNvPicPr>
            <a:picLocks noChangeAspect="1"/>
          </p:cNvPicPr>
          <p:nvPr/>
        </p:nvPicPr>
        <p:blipFill>
          <a:blip r:embed="rId5"/>
          <a:stretch>
            <a:fillRect/>
          </a:stretch>
        </p:blipFill>
        <p:spPr>
          <a:xfrm>
            <a:off x="10217066" y="2600801"/>
            <a:ext cx="1225296" cy="1225296"/>
          </a:xfrm>
          <a:prstGeom prst="rect">
            <a:avLst/>
          </a:prstGeom>
        </p:spPr>
      </p:pic>
      <p:pic>
        <p:nvPicPr>
          <p:cNvPr id="9" name="Picture 8">
            <a:extLst>
              <a:ext uri="{FF2B5EF4-FFF2-40B4-BE49-F238E27FC236}">
                <a16:creationId xmlns:a16="http://schemas.microsoft.com/office/drawing/2014/main" id="{B704F9C0-7864-5640-29A9-3E74BED9ACC2}"/>
              </a:ext>
            </a:extLst>
          </p:cNvPr>
          <p:cNvPicPr>
            <a:picLocks noChangeAspect="1"/>
          </p:cNvPicPr>
          <p:nvPr/>
        </p:nvPicPr>
        <p:blipFill>
          <a:blip r:embed="rId6"/>
          <a:stretch>
            <a:fillRect/>
          </a:stretch>
        </p:blipFill>
        <p:spPr>
          <a:xfrm>
            <a:off x="10054856" y="1051888"/>
            <a:ext cx="1587500" cy="1422400"/>
          </a:xfrm>
          <a:prstGeom prst="rect">
            <a:avLst/>
          </a:prstGeom>
        </p:spPr>
      </p:pic>
      <p:pic>
        <p:nvPicPr>
          <p:cNvPr id="10" name="Picture 9">
            <a:extLst>
              <a:ext uri="{FF2B5EF4-FFF2-40B4-BE49-F238E27FC236}">
                <a16:creationId xmlns:a16="http://schemas.microsoft.com/office/drawing/2014/main" id="{DF45990A-E9A7-FE4B-71E9-75FFAC7A90C5}"/>
              </a:ext>
            </a:extLst>
          </p:cNvPr>
          <p:cNvPicPr>
            <a:picLocks noChangeAspect="1"/>
          </p:cNvPicPr>
          <p:nvPr/>
        </p:nvPicPr>
        <p:blipFill>
          <a:blip r:embed="rId7"/>
          <a:stretch>
            <a:fillRect/>
          </a:stretch>
        </p:blipFill>
        <p:spPr>
          <a:xfrm>
            <a:off x="10007260" y="5177907"/>
            <a:ext cx="1682692" cy="628205"/>
          </a:xfrm>
          <a:prstGeom prst="rect">
            <a:avLst/>
          </a:prstGeom>
        </p:spPr>
      </p:pic>
      <p:pic>
        <p:nvPicPr>
          <p:cNvPr id="11" name="Picture 10">
            <a:extLst>
              <a:ext uri="{FF2B5EF4-FFF2-40B4-BE49-F238E27FC236}">
                <a16:creationId xmlns:a16="http://schemas.microsoft.com/office/drawing/2014/main" id="{07ABB899-48DB-ECD4-3F45-EC0DA9326724}"/>
              </a:ext>
            </a:extLst>
          </p:cNvPr>
          <p:cNvPicPr>
            <a:picLocks noChangeAspect="1"/>
          </p:cNvPicPr>
          <p:nvPr/>
        </p:nvPicPr>
        <p:blipFill>
          <a:blip r:embed="rId8"/>
          <a:stretch>
            <a:fillRect/>
          </a:stretch>
        </p:blipFill>
        <p:spPr>
          <a:xfrm>
            <a:off x="10217066" y="3879128"/>
            <a:ext cx="1050293" cy="1050293"/>
          </a:xfrm>
          <a:prstGeom prst="rect">
            <a:avLst/>
          </a:prstGeom>
        </p:spPr>
      </p:pic>
      <p:pic>
        <p:nvPicPr>
          <p:cNvPr id="12" name="Picture 11">
            <a:extLst>
              <a:ext uri="{FF2B5EF4-FFF2-40B4-BE49-F238E27FC236}">
                <a16:creationId xmlns:a16="http://schemas.microsoft.com/office/drawing/2014/main" id="{CA22AB04-698C-3555-4F73-84F68D233310}"/>
              </a:ext>
            </a:extLst>
          </p:cNvPr>
          <p:cNvPicPr>
            <a:picLocks noChangeAspect="1"/>
          </p:cNvPicPr>
          <p:nvPr/>
        </p:nvPicPr>
        <p:blipFill>
          <a:blip r:embed="rId9"/>
          <a:stretch>
            <a:fillRect/>
          </a:stretch>
        </p:blipFill>
        <p:spPr>
          <a:xfrm>
            <a:off x="443333" y="4906712"/>
            <a:ext cx="2613637" cy="661096"/>
          </a:xfrm>
          <a:prstGeom prst="rect">
            <a:avLst/>
          </a:prstGeom>
        </p:spPr>
      </p:pic>
      <p:pic>
        <p:nvPicPr>
          <p:cNvPr id="14" name="Picture 13" descr="A diagram of software supply chain&#10;&#10;Description automatically generated">
            <a:extLst>
              <a:ext uri="{FF2B5EF4-FFF2-40B4-BE49-F238E27FC236}">
                <a16:creationId xmlns:a16="http://schemas.microsoft.com/office/drawing/2014/main" id="{DBBCA772-632B-ACA2-B985-2C00331939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1335" y="1001758"/>
            <a:ext cx="6127209" cy="5136426"/>
          </a:xfrm>
          <a:prstGeom prst="rect">
            <a:avLst/>
          </a:prstGeom>
        </p:spPr>
      </p:pic>
    </p:spTree>
    <p:extLst>
      <p:ext uri="{BB962C8B-B14F-4D97-AF65-F5344CB8AC3E}">
        <p14:creationId xmlns:p14="http://schemas.microsoft.com/office/powerpoint/2010/main" val="3574393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Questions?</a:t>
            </a:r>
          </a:p>
        </p:txBody>
      </p:sp>
      <p:sp>
        <p:nvSpPr>
          <p:cNvPr id="2" name="TextBox 1">
            <a:extLst>
              <a:ext uri="{FF2B5EF4-FFF2-40B4-BE49-F238E27FC236}">
                <a16:creationId xmlns:a16="http://schemas.microsoft.com/office/drawing/2014/main" id="{8376717A-3345-C218-BE35-66C1F7B1CB15}"/>
              </a:ext>
            </a:extLst>
          </p:cNvPr>
          <p:cNvSpPr txBox="1"/>
          <p:nvPr/>
        </p:nvSpPr>
        <p:spPr>
          <a:xfrm>
            <a:off x="1714863" y="2890391"/>
            <a:ext cx="3856378" cy="1569660"/>
          </a:xfrm>
          <a:prstGeom prst="rect">
            <a:avLst/>
          </a:prstGeom>
          <a:noFill/>
        </p:spPr>
        <p:txBody>
          <a:bodyPr wrap="square" rtlCol="0">
            <a:spAutoFit/>
          </a:bodyPr>
          <a:lstStyle/>
          <a:p>
            <a:r>
              <a:rPr lang="en-US" sz="3200" dirty="0">
                <a:solidFill>
                  <a:schemeClr val="bg1"/>
                </a:solidFill>
              </a:rPr>
              <a:t>Ross Bryant, </a:t>
            </a:r>
            <a:r>
              <a:rPr lang="en-US" sz="3200">
                <a:solidFill>
                  <a:schemeClr val="bg1"/>
                </a:solidFill>
              </a:rPr>
              <a:t>Ph.D.</a:t>
            </a:r>
            <a:endParaRPr lang="en-US" sz="3200" dirty="0">
              <a:solidFill>
                <a:schemeClr val="bg1"/>
              </a:solidFill>
            </a:endParaRPr>
          </a:p>
          <a:p>
            <a:endParaRPr lang="en-US" sz="3200" dirty="0">
              <a:solidFill>
                <a:schemeClr val="bg1"/>
              </a:solidFill>
            </a:endParaRPr>
          </a:p>
          <a:p>
            <a:r>
              <a:rPr lang="en-US" sz="3200" dirty="0" err="1">
                <a:solidFill>
                  <a:schemeClr val="bg1"/>
                </a:solidFill>
              </a:rPr>
              <a:t>ross@phylum.io</a:t>
            </a:r>
            <a:endParaRPr lang="en-US" sz="3200" dirty="0">
              <a:solidFill>
                <a:schemeClr val="bg1"/>
              </a:solidFill>
            </a:endParaRPr>
          </a:p>
        </p:txBody>
      </p:sp>
      <p:pic>
        <p:nvPicPr>
          <p:cNvPr id="4" name="Picture 3">
            <a:extLst>
              <a:ext uri="{FF2B5EF4-FFF2-40B4-BE49-F238E27FC236}">
                <a16:creationId xmlns:a16="http://schemas.microsoft.com/office/drawing/2014/main" id="{B7BF9CDC-7C36-9641-C61B-199920CDE5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9647" y="1701115"/>
            <a:ext cx="3596654" cy="3596654"/>
          </a:xfrm>
          <a:prstGeom prst="rect">
            <a:avLst/>
          </a:prstGeom>
        </p:spPr>
      </p:pic>
    </p:spTree>
    <p:extLst>
      <p:ext uri="{BB962C8B-B14F-4D97-AF65-F5344CB8AC3E}">
        <p14:creationId xmlns:p14="http://schemas.microsoft.com/office/powerpoint/2010/main" val="839782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3" name="Picture 2" descr="A black and white skull with text&#10;&#10;Description automatically generated">
            <a:extLst>
              <a:ext uri="{FF2B5EF4-FFF2-40B4-BE49-F238E27FC236}">
                <a16:creationId xmlns:a16="http://schemas.microsoft.com/office/drawing/2014/main" id="{17299790-200E-CADE-0EA9-6529F3AE9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0" y="1431440"/>
            <a:ext cx="2357120" cy="3995119"/>
          </a:xfrm>
          <a:prstGeom prst="rect">
            <a:avLst/>
          </a:prstGeom>
        </p:spPr>
      </p:pic>
      <p:sp>
        <p:nvSpPr>
          <p:cNvPr id="2" name="TextBox 1">
            <a:extLst>
              <a:ext uri="{FF2B5EF4-FFF2-40B4-BE49-F238E27FC236}">
                <a16:creationId xmlns:a16="http://schemas.microsoft.com/office/drawing/2014/main" id="{F1F84B9A-3787-DA78-952A-A7219A491446}"/>
              </a:ext>
            </a:extLst>
          </p:cNvPr>
          <p:cNvSpPr txBox="1"/>
          <p:nvPr/>
        </p:nvSpPr>
        <p:spPr>
          <a:xfrm>
            <a:off x="4366260" y="1866722"/>
            <a:ext cx="752570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Malware and Malicious Code in the Open-Source Software Supply Chain</a:t>
            </a:r>
          </a:p>
        </p:txBody>
      </p:sp>
    </p:spTree>
    <p:extLst>
      <p:ext uri="{BB962C8B-B14F-4D97-AF65-F5344CB8AC3E}">
        <p14:creationId xmlns:p14="http://schemas.microsoft.com/office/powerpoint/2010/main" val="572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3" name="Picture 2" descr="A black and white skull with text&#10;&#10;Description automatically generated">
            <a:extLst>
              <a:ext uri="{FF2B5EF4-FFF2-40B4-BE49-F238E27FC236}">
                <a16:creationId xmlns:a16="http://schemas.microsoft.com/office/drawing/2014/main" id="{17299790-200E-CADE-0EA9-6529F3AE9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60" y="1431440"/>
            <a:ext cx="2357120" cy="3995119"/>
          </a:xfrm>
          <a:prstGeom prst="rect">
            <a:avLst/>
          </a:prstGeom>
        </p:spPr>
      </p:pic>
      <p:sp>
        <p:nvSpPr>
          <p:cNvPr id="4" name="TextBox 3">
            <a:extLst>
              <a:ext uri="{FF2B5EF4-FFF2-40B4-BE49-F238E27FC236}">
                <a16:creationId xmlns:a16="http://schemas.microsoft.com/office/drawing/2014/main" id="{E87F5DB6-3942-4F6E-058E-A5ECB8AD17EA}"/>
              </a:ext>
            </a:extLst>
          </p:cNvPr>
          <p:cNvSpPr txBox="1"/>
          <p:nvPr/>
        </p:nvSpPr>
        <p:spPr>
          <a:xfrm>
            <a:off x="4366260" y="1866722"/>
            <a:ext cx="752570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Malware and Malicious Code in the Open-Source Software Supply Chain</a:t>
            </a:r>
          </a:p>
          <a:p>
            <a:pPr marL="742950" lvl="1" indent="-285750">
              <a:buFont typeface="Arial" panose="020B0604020202020204" pitchFamily="34" charset="0"/>
              <a:buChar char="•"/>
            </a:pPr>
            <a:r>
              <a:rPr lang="en-US" sz="2400" dirty="0">
                <a:solidFill>
                  <a:schemeClr val="bg1"/>
                </a:solidFill>
              </a:rPr>
              <a:t>Spammers</a:t>
            </a:r>
          </a:p>
          <a:p>
            <a:pPr marL="742950" lvl="1" indent="-285750">
              <a:buFont typeface="Arial" panose="020B0604020202020204" pitchFamily="34" charset="0"/>
              <a:buChar char="•"/>
            </a:pPr>
            <a:r>
              <a:rPr lang="en-US" sz="2400" dirty="0">
                <a:solidFill>
                  <a:schemeClr val="bg1"/>
                </a:solidFill>
              </a:rPr>
              <a:t>Scammers</a:t>
            </a:r>
          </a:p>
          <a:p>
            <a:pPr marL="742950" lvl="1" indent="-285750">
              <a:buFont typeface="Arial" panose="020B0604020202020204" pitchFamily="34" charset="0"/>
              <a:buChar char="•"/>
            </a:pPr>
            <a:r>
              <a:rPr lang="en-US" sz="2400" dirty="0">
                <a:solidFill>
                  <a:schemeClr val="bg1"/>
                </a:solidFill>
              </a:rPr>
              <a:t>Credential stealers</a:t>
            </a:r>
          </a:p>
          <a:p>
            <a:pPr marL="742950" lvl="1" indent="-285750">
              <a:buFont typeface="Arial" panose="020B0604020202020204" pitchFamily="34" charset="0"/>
              <a:buChar char="•"/>
            </a:pPr>
            <a:r>
              <a:rPr lang="en-US" sz="2400" dirty="0">
                <a:solidFill>
                  <a:schemeClr val="bg1"/>
                </a:solidFill>
              </a:rPr>
              <a:t>Obfuscated code</a:t>
            </a:r>
          </a:p>
          <a:p>
            <a:pPr marL="742950" lvl="1" indent="-285750">
              <a:buFont typeface="Arial" panose="020B0604020202020204" pitchFamily="34" charset="0"/>
              <a:buChar char="•"/>
            </a:pPr>
            <a:r>
              <a:rPr lang="en-US" sz="2400" dirty="0" err="1">
                <a:solidFill>
                  <a:schemeClr val="bg1"/>
                </a:solidFill>
              </a:rPr>
              <a:t>Typosquatters</a:t>
            </a:r>
            <a:endParaRPr lang="en-US" sz="2400" dirty="0">
              <a:solidFill>
                <a:schemeClr val="bg1"/>
              </a:solidFill>
            </a:endParaRPr>
          </a:p>
          <a:p>
            <a:pPr marL="742950" lvl="1" indent="-285750">
              <a:buFont typeface="Arial" panose="020B0604020202020204" pitchFamily="34" charset="0"/>
              <a:buChar char="•"/>
            </a:pPr>
            <a:r>
              <a:rPr lang="en-US" sz="2400" dirty="0" err="1">
                <a:solidFill>
                  <a:schemeClr val="bg1"/>
                </a:solidFill>
              </a:rPr>
              <a:t>Combosquatters</a:t>
            </a:r>
            <a:endParaRPr lang="en-US" sz="2400" dirty="0">
              <a:solidFill>
                <a:schemeClr val="bg1"/>
              </a:solidFill>
            </a:endParaRPr>
          </a:p>
          <a:p>
            <a:pPr marL="742950" lvl="1" indent="-285750">
              <a:buFont typeface="Arial" panose="020B0604020202020204" pitchFamily="34" charset="0"/>
              <a:buChar char="•"/>
            </a:pPr>
            <a:r>
              <a:rPr lang="en-US" sz="2400" dirty="0">
                <a:solidFill>
                  <a:schemeClr val="bg1"/>
                </a:solidFill>
              </a:rPr>
              <a:t>Automated respawning malware</a:t>
            </a:r>
          </a:p>
        </p:txBody>
      </p:sp>
    </p:spTree>
    <p:extLst>
      <p:ext uri="{BB962C8B-B14F-4D97-AF65-F5344CB8AC3E}">
        <p14:creationId xmlns:p14="http://schemas.microsoft.com/office/powerpoint/2010/main" val="274639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F57EB1F6-7D1E-222B-C76C-3AFC9766ADD4}"/>
              </a:ext>
            </a:extLst>
          </p:cNvPr>
          <p:cNvSpPr/>
          <p:nvPr/>
        </p:nvSpPr>
        <p:spPr>
          <a:xfrm>
            <a:off x="-825502" y="6635156"/>
            <a:ext cx="13843002" cy="317144"/>
          </a:xfrm>
          <a:prstGeom prst="roundRect">
            <a:avLst>
              <a:gd name="adj" fmla="val 50000"/>
            </a:avLst>
          </a:prstGeom>
          <a:gradFill flip="none" rotWithShape="1">
            <a:gsLst>
              <a:gs pos="0">
                <a:srgbClr val="010280"/>
              </a:gs>
              <a:gs pos="100000">
                <a:srgbClr val="1973D1"/>
              </a:gs>
            </a:gsLst>
            <a:lin ang="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PK"/>
          </a:p>
        </p:txBody>
      </p:sp>
      <p:sp>
        <p:nvSpPr>
          <p:cNvPr id="37" name="TextBox 36">
            <a:extLst>
              <a:ext uri="{FF2B5EF4-FFF2-40B4-BE49-F238E27FC236}">
                <a16:creationId xmlns:a16="http://schemas.microsoft.com/office/drawing/2014/main" id="{ED922E13-4D53-84E0-08EF-9F86F49C6ECB}"/>
              </a:ext>
            </a:extLst>
          </p:cNvPr>
          <p:cNvSpPr txBox="1"/>
          <p:nvPr/>
        </p:nvSpPr>
        <p:spPr>
          <a:xfrm>
            <a:off x="300037" y="360721"/>
            <a:ext cx="11591925" cy="523220"/>
          </a:xfrm>
          <a:prstGeom prst="rect">
            <a:avLst/>
          </a:prstGeom>
          <a:noFill/>
        </p:spPr>
        <p:txBody>
          <a:bodyPr wrap="square" anchor="ctr">
            <a:spAutoFit/>
          </a:bodyPr>
          <a:lstStyle/>
          <a:p>
            <a:r>
              <a:rPr lang="en-US" sz="2800" dirty="0">
                <a:solidFill>
                  <a:schemeClr val="bg1"/>
                </a:solidFill>
                <a:latin typeface="+mj-lt"/>
              </a:rPr>
              <a:t>June 2023</a:t>
            </a:r>
          </a:p>
        </p:txBody>
      </p:sp>
      <p:pic>
        <p:nvPicPr>
          <p:cNvPr id="5" name="Picture 4" descr="A black screen with white text&#10;&#10;Description automatically generated">
            <a:extLst>
              <a:ext uri="{FF2B5EF4-FFF2-40B4-BE49-F238E27FC236}">
                <a16:creationId xmlns:a16="http://schemas.microsoft.com/office/drawing/2014/main" id="{E2641251-1F5A-D418-2798-B6D3128AF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930" y="1073525"/>
            <a:ext cx="8212138" cy="4710949"/>
          </a:xfrm>
          <a:prstGeom prst="rect">
            <a:avLst/>
          </a:prstGeom>
        </p:spPr>
      </p:pic>
    </p:spTree>
    <p:extLst>
      <p:ext uri="{BB962C8B-B14F-4D97-AF65-F5344CB8AC3E}">
        <p14:creationId xmlns:p14="http://schemas.microsoft.com/office/powerpoint/2010/main" val="2576970783"/>
      </p:ext>
    </p:extLst>
  </p:cSld>
  <p:clrMapOvr>
    <a:masterClrMapping/>
  </p:clrMapOvr>
</p:sld>
</file>

<file path=ppt/theme/theme1.xml><?xml version="1.0" encoding="utf-8"?>
<a:theme xmlns:a="http://schemas.openxmlformats.org/drawingml/2006/main" name="Office Theme">
  <a:themeElements>
    <a:clrScheme name="Custom 112">
      <a:dk1>
        <a:sysClr val="windowText" lastClr="000000"/>
      </a:dk1>
      <a:lt1>
        <a:sysClr val="window" lastClr="FFFFFF"/>
      </a:lt1>
      <a:dk2>
        <a:srgbClr val="44546A"/>
      </a:dk2>
      <a:lt2>
        <a:srgbClr val="E7E6E6"/>
      </a:lt2>
      <a:accent1>
        <a:srgbClr val="010280"/>
      </a:accent1>
      <a:accent2>
        <a:srgbClr val="1973D1"/>
      </a:accent2>
      <a:accent3>
        <a:srgbClr val="A5A5A5"/>
      </a:accent3>
      <a:accent4>
        <a:srgbClr val="FFC000"/>
      </a:accent4>
      <a:accent5>
        <a:srgbClr val="5B9BD5"/>
      </a:accent5>
      <a:accent6>
        <a:srgbClr val="70AD47"/>
      </a:accent6>
      <a:hlink>
        <a:srgbClr val="0563C1"/>
      </a:hlink>
      <a:folHlink>
        <a:srgbClr val="954F72"/>
      </a:folHlink>
    </a:clrScheme>
    <a:fontScheme name="Custom 127">
      <a:majorFont>
        <a:latin typeface="Manrope Light"/>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2c66f9d-dbfc-4c9f-9627-e485f7aab6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96808C373645429B2DB90BC9FD8A74" ma:contentTypeVersion="10" ma:contentTypeDescription="Create a new document." ma:contentTypeScope="" ma:versionID="2d9f3fd7498124e94d2de5e53e0756d7">
  <xsd:schema xmlns:xsd="http://www.w3.org/2001/XMLSchema" xmlns:xs="http://www.w3.org/2001/XMLSchema" xmlns:p="http://schemas.microsoft.com/office/2006/metadata/properties" xmlns:ns3="c2c66f9d-dbfc-4c9f-9627-e485f7aab67d" xmlns:ns4="44442be8-ce53-4e4d-9cda-701c8ccb3edc" targetNamespace="http://schemas.microsoft.com/office/2006/metadata/properties" ma:root="true" ma:fieldsID="9da0b3b12d452ce5468c0834fccc35a2" ns3:_="" ns4:_="">
    <xsd:import namespace="c2c66f9d-dbfc-4c9f-9627-e485f7aab67d"/>
    <xsd:import namespace="44442be8-ce53-4e4d-9cda-701c8ccb3ed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c66f9d-dbfc-4c9f-9627-e485f7aab6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442be8-ce53-4e4d-9cda-701c8ccb3e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A1E31-CE99-41EC-9C3D-E0B486BEDAA8}">
  <ds:schemaRef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44442be8-ce53-4e4d-9cda-701c8ccb3edc"/>
    <ds:schemaRef ds:uri="c2c66f9d-dbfc-4c9f-9627-e485f7aab67d"/>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4433BC3-7070-4161-AD66-C494DE5F6F8E}">
  <ds:schemaRefs>
    <ds:schemaRef ds:uri="http://schemas.microsoft.com/sharepoint/v3/contenttype/forms"/>
  </ds:schemaRefs>
</ds:datastoreItem>
</file>

<file path=customXml/itemProps3.xml><?xml version="1.0" encoding="utf-8"?>
<ds:datastoreItem xmlns:ds="http://schemas.openxmlformats.org/officeDocument/2006/customXml" ds:itemID="{DECABC5F-8476-429B-BDEF-E1C09DA474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c66f9d-dbfc-4c9f-9627-e485f7aab67d"/>
    <ds:schemaRef ds:uri="44442be8-ce53-4e4d-9cda-701c8ccb3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26242</TotalTime>
  <Words>3909</Words>
  <Application>Microsoft Macintosh PowerPoint</Application>
  <PresentationFormat>Widescreen</PresentationFormat>
  <Paragraphs>528</Paragraphs>
  <Slides>60</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Inter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Hamza Khalid</dc:creator>
  <cp:lastModifiedBy>Ross Bryant</cp:lastModifiedBy>
  <cp:revision>223</cp:revision>
  <dcterms:created xsi:type="dcterms:W3CDTF">2022-07-31T13:08:34Z</dcterms:created>
  <dcterms:modified xsi:type="dcterms:W3CDTF">2024-06-08T15:14:45Z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0x0101007E96808C373645429B2DB90BC9FD8A74</vt:lpwstr>
  </property>
  <property fmtid="{D5CDD505-2E9C-101B-9397-08002B2CF9AE}" pid="3" name="MediaServiceImageTags">
    <vt:lpwstr/>
  </property>
</Properties>
</file>